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4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3"/>
  </p:notesMasterIdLst>
  <p:sldIdLst>
    <p:sldId id="438" r:id="rId2"/>
    <p:sldId id="257" r:id="rId3"/>
    <p:sldId id="328" r:id="rId4"/>
    <p:sldId id="331" r:id="rId5"/>
    <p:sldId id="357" r:id="rId6"/>
    <p:sldId id="278" r:id="rId7"/>
    <p:sldId id="415" r:id="rId8"/>
    <p:sldId id="429" r:id="rId9"/>
    <p:sldId id="424" r:id="rId10"/>
    <p:sldId id="430" r:id="rId11"/>
    <p:sldId id="431" r:id="rId12"/>
    <p:sldId id="425" r:id="rId13"/>
    <p:sldId id="426" r:id="rId14"/>
    <p:sldId id="427" r:id="rId15"/>
    <p:sldId id="428" r:id="rId16"/>
    <p:sldId id="419" r:id="rId17"/>
    <p:sldId id="423" r:id="rId18"/>
    <p:sldId id="432" r:id="rId19"/>
    <p:sldId id="378" r:id="rId20"/>
    <p:sldId id="433" r:id="rId21"/>
    <p:sldId id="416" r:id="rId22"/>
    <p:sldId id="377" r:id="rId23"/>
    <p:sldId id="417" r:id="rId24"/>
    <p:sldId id="435" r:id="rId25"/>
    <p:sldId id="434" r:id="rId26"/>
    <p:sldId id="436" r:id="rId27"/>
    <p:sldId id="437" r:id="rId28"/>
    <p:sldId id="380" r:id="rId29"/>
    <p:sldId id="418" r:id="rId30"/>
    <p:sldId id="267" r:id="rId31"/>
    <p:sldId id="319" r:id="rId32"/>
  </p:sldIdLst>
  <p:sldSz cx="12192000" cy="6858000"/>
  <p:notesSz cx="6858000" cy="9144000"/>
  <p:embeddedFontLst>
    <p:embeddedFont>
      <p:font typeface="优设标题黑" panose="00000500000000000000" pitchFamily="2" charset="-122"/>
      <p:regular r:id="rId34"/>
    </p:embeddedFont>
    <p:embeddedFont>
      <p:font typeface="微软雅黑" panose="020B0503020204020204" pitchFamily="34" charset="-122"/>
      <p:regular r:id="rId35"/>
      <p:bold r:id="rId36"/>
    </p:embeddedFont>
    <p:embeddedFont>
      <p:font typeface="微软雅黑" panose="020B0503020204020204" pitchFamily="34" charset="-122"/>
      <p:regular r:id="rId35"/>
      <p:bold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Calibri Light" panose="020F0302020204030204" pitchFamily="34" charset="0"/>
      <p:regular r:id="rId41"/>
      <p:italic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AF2EE9E-0571-460F-8352-20D6CC551640}">
          <p14:sldIdLst>
            <p14:sldId id="438"/>
            <p14:sldId id="257"/>
          </p14:sldIdLst>
        </p14:section>
        <p14:section name="首屏" id="{1A23F21D-9E13-4D8D-BF01-FA4656BE6E6D}">
          <p14:sldIdLst>
            <p14:sldId id="328"/>
          </p14:sldIdLst>
        </p14:section>
        <p14:section name="自我介绍" id="{166231FE-5770-4E9E-A2AE-F66924A3062F}">
          <p14:sldIdLst>
            <p14:sldId id="331"/>
          </p14:sldIdLst>
        </p14:section>
        <p14:section name="分享大纲" id="{05F591AE-37C6-44D7-B5D5-5B2F2E701E6D}">
          <p14:sldIdLst>
            <p14:sldId id="357"/>
          </p14:sldIdLst>
        </p14:section>
        <p14:section name="ch1" id="{CDED221A-8C98-4581-AA83-9BB223C65A25}">
          <p14:sldIdLst>
            <p14:sldId id="278"/>
            <p14:sldId id="415"/>
            <p14:sldId id="429"/>
            <p14:sldId id="424"/>
            <p14:sldId id="430"/>
            <p14:sldId id="431"/>
            <p14:sldId id="425"/>
            <p14:sldId id="426"/>
            <p14:sldId id="427"/>
            <p14:sldId id="428"/>
            <p14:sldId id="419"/>
            <p14:sldId id="423"/>
            <p14:sldId id="432"/>
          </p14:sldIdLst>
        </p14:section>
        <p14:section name="ch2" id="{AA915A87-9C0A-4E09-BA79-0DE651E901AA}">
          <p14:sldIdLst>
            <p14:sldId id="378"/>
            <p14:sldId id="433"/>
            <p14:sldId id="416"/>
          </p14:sldIdLst>
        </p14:section>
        <p14:section name="ch3" id="{E58B9C04-F6A0-45D1-8D78-36C4B354908B}">
          <p14:sldIdLst>
            <p14:sldId id="377"/>
            <p14:sldId id="417"/>
            <p14:sldId id="435"/>
            <p14:sldId id="434"/>
            <p14:sldId id="436"/>
            <p14:sldId id="437"/>
          </p14:sldIdLst>
        </p14:section>
        <p14:section name="ch4" id="{C2B820EA-09C2-4A45-9D55-1974CC7F0DFC}">
          <p14:sldIdLst>
            <p14:sldId id="380"/>
            <p14:sldId id="418"/>
          </p14:sldIdLst>
        </p14:section>
        <p14:section name="end" id="{708F5718-353B-40D5-987C-E440F5819B6B}">
          <p14:sldIdLst>
            <p14:sldId id="267"/>
          </p14:sldIdLst>
        </p14:section>
        <p14:section name="backup" id="{8D75C2CE-5164-4DBA-8C17-339A906F979F}">
          <p14:sldIdLst>
            <p14:sldId id="31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62"/>
    <p:restoredTop sz="70631"/>
  </p:normalViewPr>
  <p:slideViewPr>
    <p:cSldViewPr snapToGrid="0" snapToObjects="1">
      <p:cViewPr varScale="1">
        <p:scale>
          <a:sx n="63" d="100"/>
          <a:sy n="63" d="100"/>
        </p:scale>
        <p:origin x="14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3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8691BD-C247-5A43-912C-AE655260C99D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83AEE6-67D0-CE46-BC8E-78700A312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79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1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84198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坐席人员通过登录，就绪等，或经过管理员等有高级权限的执行强制离线等操作。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6216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幻灯片图像占位符 1"/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6386" name="备注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B8CAE832-7589-48FB-AC93-B62E2FC49744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t>30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198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2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30695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幻灯片图像占位符 1">
            <a:extLst>
              <a:ext uri="{FF2B5EF4-FFF2-40B4-BE49-F238E27FC236}">
                <a16:creationId xmlns:a16="http://schemas.microsoft.com/office/drawing/2014/main" id="{530C52A8-5663-462A-BA44-061213EA7A2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2" name="备注占位符 2">
            <a:extLst>
              <a:ext uri="{FF2B5EF4-FFF2-40B4-BE49-F238E27FC236}">
                <a16:creationId xmlns:a16="http://schemas.microsoft.com/office/drawing/2014/main" id="{145D3DA0-D6F6-45C2-9CCF-E3C6CDCFD7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15288-E2DB-4FF4-B5A3-313867F707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/>
          <a:lstStyle/>
          <a:p>
            <a:pPr algn="r" eaLnBrk="0" hangingPunct="0">
              <a:defRPr/>
            </a:pPr>
            <a:fld id="{108A51AC-2F09-4E3F-9CE9-8C07DBB30AA6}" type="slidenum">
              <a:rPr lang="zh-CN" altLang="en-US" sz="1200">
                <a:solidFill>
                  <a:prstClr val="black"/>
                </a:solidFill>
                <a:latin typeface="Calibri" panose="020F0502020204030204" pitchFamily="34" charset="0"/>
                <a:sym typeface="+mn-ea"/>
              </a:rPr>
              <a:pPr algn="r" eaLnBrk="0" hangingPunct="0">
                <a:defRPr/>
              </a:pPr>
              <a:t>3</a:t>
            </a:fld>
            <a:endParaRPr lang="zh-CN" altLang="en-US" sz="1200">
              <a:solidFill>
                <a:prstClr val="black"/>
              </a:solidFill>
              <a:latin typeface="Calibri" panose="020F050202020403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30812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一个人可以有多个角色</a:t>
            </a:r>
            <a:endParaRPr lang="en-US" dirty="0"/>
          </a:p>
          <a:p>
            <a:r>
              <a:rPr lang="zh-CN" altLang="en-US" dirty="0"/>
              <a:t>一个人可以在多个组织中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75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下一页，全部联系人的展开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0963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9709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一个技能组在设置地区以后，当网站渠道里开启多技能组以后，可以在网页聊天控件设置为显示技能组。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442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部门之间资源隔离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66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坐席人员通过登录，就绪等，或经过管理员等有高级权限的执行强制离线等操作。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83AEE6-67D0-CE46-BC8E-78700A31265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75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E7724-F90E-8A4E-9045-A0EF1438F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9B1103-5AFB-2640-A448-FBEDC374A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85380-9058-3C49-8194-ADFE95307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8DB8A-3A72-2A43-8BCA-C5025F8B4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A4B1C-DCED-464D-89B4-E1BD5BBD4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35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694AC-6715-3046-BE6F-79F23BAF2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BEF409-E29D-B744-9F5B-3290632D3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95F71-6F3B-5E4E-9C16-FE37F620D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BC870-5183-F748-96DA-AEF9A8912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CED3A-B8AD-E44A-AA05-38963DCE7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21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90E2FE-A61B-494E-A445-B1B1ABCF24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AE33DF-85B1-A242-8FCF-B39FA08A35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24471-89A0-264C-843B-9BE4A64CF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9C02E-6D51-BC4C-B9FF-9629249C1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201FF-CFEE-2F42-BCDC-62E712CBF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213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5FA4-CD5F-CB42-945E-05D0CC2EE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67843-D12B-964B-8680-4528E8F10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4BA65-A204-4C48-BA24-11961E429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2474F-E657-A847-9D10-44BD75D3D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DE4AD-CE9B-8E41-A87B-4D144F93A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48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9A36-9B8B-8246-BC7D-58AE3682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D44C8-A9EF-174B-9E5B-CEA271CA8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177A4-155B-3D43-8A26-DB66D9F30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21FCC-237E-1E4C-A68D-D75F5259C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AB008-F445-CF42-B0B6-FD9136398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358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4443D-45F5-C142-8B5F-4D733BF00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29FA7-ACC5-D342-93C7-5B0868EC0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3D007-3161-ED4F-ABB2-2415EC223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04D979-89F1-484A-B997-A14A41CC1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54189-ADA0-E94B-BC9D-401A44D97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C3FC2-F78E-734C-A554-83DBBE035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01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8F960-9DD4-164A-B111-B01135C7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7A1307-C8CD-EA4A-B537-E63FA93C5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26E81B-CDA2-9543-9425-BBF1C41BC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42EFB9-2097-CD4E-B207-D677405708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A53BD-7B67-524D-89D8-BFF30BCC3B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AC3A13-0615-B24A-980B-F53C82203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694465-7142-EE45-A8B2-BF0564EBF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0112EE-0E89-8C4A-A488-3C99B714D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95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9253-2953-624B-A75E-E9C74C7E4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2B54BD-42DE-6E46-B9E7-E30B4AD5A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FBB2B1-37C7-6346-AD27-C59F695DD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CDD299-D8B1-0E4A-AFF4-51CCB7C4F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66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00C0F2-E488-CF4F-BADD-1535CEC8F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07CF1C-3841-704E-9E48-158F7D5F0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029A6-4365-E74E-AC5A-D89BA5C17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05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3E56A-6D39-2B41-A217-9A7343C27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2A34C-7534-4B43-BED6-332088A37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C6332-DAAB-2E44-AFBC-1435CDC9A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1D447-A986-8142-8AAF-0E84519E2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2F49A-AA54-204A-B924-020FCDD0A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C08C2A-D76C-CA4D-9A91-0A46D1DB5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86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A3B9-8B69-A540-8F68-185E9973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AEB28-C60D-C24E-81BC-405A2B6D43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12A682-BD05-F441-B219-F4E79C87E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02046-D0BB-F842-AAB0-44F6DC8DD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4E0B6-701A-9646-B44B-B3C851BAE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FDB01-D149-5041-8720-183571925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6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46AFE0-5190-B643-9E24-748BEA135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D215B-B03E-804F-B2CC-1BA775A26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79963-A74E-734C-B93C-24C524B5C1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A6D02-6EC3-C64A-AAF6-5A681EC339CF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EA9E0-5343-814D-B24A-88783A2F44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57D0D-E17F-534D-959D-4586B02D13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D3B55-BFD9-8749-917A-C3879F6A3F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75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6.tiff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chatopera" TargetMode="External"/><Relationship Id="rId2" Type="http://schemas.openxmlformats.org/officeDocument/2006/relationships/hyperlink" Target="https://docs.chatopera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ot.chatopera.com/" TargetMode="External"/><Relationship Id="rId5" Type="http://schemas.openxmlformats.org/officeDocument/2006/relationships/hyperlink" Target="https://blog.chatopera.com/" TargetMode="External"/><Relationship Id="rId4" Type="http://schemas.openxmlformats.org/officeDocument/2006/relationships/hyperlink" Target="https://github.com/chatopera/cskef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>
            <a:extLst>
              <a:ext uri="{FF2B5EF4-FFF2-40B4-BE49-F238E27FC236}">
                <a16:creationId xmlns:a16="http://schemas.microsoft.com/office/drawing/2014/main" id="{F935D3DF-A986-43A2-B3DD-E0EB379970AC}"/>
              </a:ext>
            </a:extLst>
          </p:cNvPr>
          <p:cNvSpPr/>
          <p:nvPr/>
        </p:nvSpPr>
        <p:spPr>
          <a:xfrm>
            <a:off x="1485003" y="2425724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行动号召：给春松客服 </a:t>
            </a:r>
            <a:r>
              <a:rPr lang="en-US" altLang="zh-CN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</a:t>
            </a:r>
            <a:endParaRPr lang="zh-CN" altLang="en-US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5F144395-BBCE-4802-A189-88A95B99F7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3628" y="4267222"/>
            <a:ext cx="4386187" cy="1161527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21E05FEF-B892-4152-A4E9-FAAD225BD33B}"/>
              </a:ext>
            </a:extLst>
          </p:cNvPr>
          <p:cNvSpPr txBox="1"/>
          <p:nvPr/>
        </p:nvSpPr>
        <p:spPr>
          <a:xfrm>
            <a:off x="1404097" y="997206"/>
            <a:ext cx="773801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优设标题黑" panose="00000500000000000000" pitchFamily="2" charset="-122"/>
                <a:ea typeface="优设标题黑" panose="00000500000000000000" pitchFamily="2" charset="-122"/>
              </a:rPr>
              <a:t>做好开源客服系统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23264E1-A0DC-4E31-BFE7-7886768DF258}"/>
              </a:ext>
            </a:extLst>
          </p:cNvPr>
          <p:cNvSpPr txBox="1"/>
          <p:nvPr/>
        </p:nvSpPr>
        <p:spPr>
          <a:xfrm>
            <a:off x="1485003" y="3300244"/>
            <a:ext cx="60942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</a:rPr>
              <a:t>github.com/chatopera/cskefu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9141A4D-7474-4A9A-A7FE-6B618234D2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2185" y="4014918"/>
            <a:ext cx="3238500" cy="685800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0415E2EC-B948-4DCE-BB3E-52EB84DC20F9}"/>
              </a:ext>
            </a:extLst>
          </p:cNvPr>
          <p:cNvSpPr txBox="1"/>
          <p:nvPr/>
        </p:nvSpPr>
        <p:spPr>
          <a:xfrm>
            <a:off x="1485003" y="4918422"/>
            <a:ext cx="2484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分享内容在 </a:t>
            </a:r>
            <a:r>
              <a:rPr lang="en-US" altLang="zh-CN" dirty="0">
                <a:solidFill>
                  <a:schemeClr val="bg1">
                    <a:lumMod val="95000"/>
                  </a:schemeClr>
                </a:solidFill>
              </a:rPr>
              <a:t>5 </a:t>
            </a:r>
            <a:r>
              <a:rPr lang="zh-CN" altLang="en-US" dirty="0">
                <a:solidFill>
                  <a:schemeClr val="bg1">
                    <a:lumMod val="95000"/>
                  </a:schemeClr>
                </a:solidFill>
              </a:rPr>
              <a:t>秒后开始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901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系统角色：展开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312D41-DFCD-294E-83FF-19F4D398B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119" y="1576824"/>
            <a:ext cx="5560313" cy="4776400"/>
          </a:xfrm>
          <a:prstGeom prst="rect">
            <a:avLst/>
          </a:prstGeom>
        </p:spPr>
      </p:pic>
      <p:sp>
        <p:nvSpPr>
          <p:cNvPr id="8" name="TextBox 58">
            <a:extLst>
              <a:ext uri="{FF2B5EF4-FFF2-40B4-BE49-F238E27FC236}">
                <a16:creationId xmlns:a16="http://schemas.microsoft.com/office/drawing/2014/main" id="{24F735CE-36BB-F641-8A5F-3B2576301178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25">
            <a:extLst>
              <a:ext uri="{FF2B5EF4-FFF2-40B4-BE49-F238E27FC236}">
                <a16:creationId xmlns:a16="http://schemas.microsoft.com/office/drawing/2014/main" id="{93C51F92-E2FE-724F-9F63-078EE9CEE008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2256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系统角色：创建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B1A0C0-52B5-4149-BCC3-751161F56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751" y="1946156"/>
            <a:ext cx="8684579" cy="43270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58">
            <a:extLst>
              <a:ext uri="{FF2B5EF4-FFF2-40B4-BE49-F238E27FC236}">
                <a16:creationId xmlns:a16="http://schemas.microsoft.com/office/drawing/2014/main" id="{4151D3D4-F6E9-604B-9261-516C316606AA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25">
            <a:extLst>
              <a:ext uri="{FF2B5EF4-FFF2-40B4-BE49-F238E27FC236}">
                <a16:creationId xmlns:a16="http://schemas.microsoft.com/office/drawing/2014/main" id="{F51DC583-005A-1F4A-A6C0-9183338608E0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6682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用户和组：组织机构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235EF1-CC18-4444-96C3-9247E1463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901" y="1456160"/>
            <a:ext cx="8401445" cy="50819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58">
            <a:extLst>
              <a:ext uri="{FF2B5EF4-FFF2-40B4-BE49-F238E27FC236}">
                <a16:creationId xmlns:a16="http://schemas.microsoft.com/office/drawing/2014/main" id="{8B6CFDA8-69AC-874C-9D0A-66E530C9981B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25">
            <a:extLst>
              <a:ext uri="{FF2B5EF4-FFF2-40B4-BE49-F238E27FC236}">
                <a16:creationId xmlns:a16="http://schemas.microsoft.com/office/drawing/2014/main" id="{D6242795-1C78-2541-90F2-5698870F5C46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7190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组织机构：技能组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C787BA-A514-4D49-8E34-05D1BDB79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564" y="1946156"/>
            <a:ext cx="6903430" cy="35545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58">
            <a:extLst>
              <a:ext uri="{FF2B5EF4-FFF2-40B4-BE49-F238E27FC236}">
                <a16:creationId xmlns:a16="http://schemas.microsoft.com/office/drawing/2014/main" id="{CB29E285-92A0-B24B-8F39-7A975FDFC6D6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25">
            <a:extLst>
              <a:ext uri="{FF2B5EF4-FFF2-40B4-BE49-F238E27FC236}">
                <a16:creationId xmlns:a16="http://schemas.microsoft.com/office/drawing/2014/main" id="{DEE86D28-2FBA-8542-844A-6EAF9E6DFF74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8390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组织机构：地区设置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14695A-6255-8B4C-B6F0-6257153BF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975" y="1800223"/>
            <a:ext cx="6975476" cy="41949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58">
            <a:extLst>
              <a:ext uri="{FF2B5EF4-FFF2-40B4-BE49-F238E27FC236}">
                <a16:creationId xmlns:a16="http://schemas.microsoft.com/office/drawing/2014/main" id="{5DC29D03-D11F-7C4C-8C28-F40AB1687587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25">
            <a:extLst>
              <a:ext uri="{FF2B5EF4-FFF2-40B4-BE49-F238E27FC236}">
                <a16:creationId xmlns:a16="http://schemas.microsoft.com/office/drawing/2014/main" id="{8153B2D9-B5ED-9A4B-9847-4B180C6660F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3427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组织机构：添加人员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26A454-ABE2-1E44-8DD5-4B7501164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5667" y="1946156"/>
            <a:ext cx="8826500" cy="37719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58">
            <a:extLst>
              <a:ext uri="{FF2B5EF4-FFF2-40B4-BE49-F238E27FC236}">
                <a16:creationId xmlns:a16="http://schemas.microsoft.com/office/drawing/2014/main" id="{F470D97A-7AD4-EF4D-AC60-CBAAD1EB0C04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25">
            <a:extLst>
              <a:ext uri="{FF2B5EF4-FFF2-40B4-BE49-F238E27FC236}">
                <a16:creationId xmlns:a16="http://schemas.microsoft.com/office/drawing/2014/main" id="{39ED4D8D-CCAA-1D40-A2C7-EA37590C42C1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5241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用户和组：用户账号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AF08E5-8E22-EF42-8CDC-943EE8F23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625" y="1576824"/>
            <a:ext cx="7773393" cy="49919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58">
            <a:extLst>
              <a:ext uri="{FF2B5EF4-FFF2-40B4-BE49-F238E27FC236}">
                <a16:creationId xmlns:a16="http://schemas.microsoft.com/office/drawing/2014/main" id="{629739A4-629B-9545-B396-3B0ADE91B0DC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25">
            <a:extLst>
              <a:ext uri="{FF2B5EF4-FFF2-40B4-BE49-F238E27FC236}">
                <a16:creationId xmlns:a16="http://schemas.microsoft.com/office/drawing/2014/main" id="{C3BD4BD4-1344-CE43-AB4D-71DCE36CE631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1884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权限的调整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Picture 10" descr="png-0074">
            <a:extLst>
              <a:ext uri="{FF2B5EF4-FFF2-40B4-BE49-F238E27FC236}">
                <a16:creationId xmlns:a16="http://schemas.microsoft.com/office/drawing/2014/main" id="{26ED770B-1746-2840-9D04-C2400C628C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76083" y="1918525"/>
            <a:ext cx="695325" cy="695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EEA5EC-CD0F-2442-8FC8-109861496706}"/>
              </a:ext>
            </a:extLst>
          </p:cNvPr>
          <p:cNvSpPr txBox="1"/>
          <p:nvPr/>
        </p:nvSpPr>
        <p:spPr>
          <a:xfrm>
            <a:off x="3861587" y="1896783"/>
            <a:ext cx="37192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新版本 </a:t>
            </a:r>
            <a:r>
              <a:rPr lang="en-US" altLang="zh-CN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5.1.0 ….</a:t>
            </a:r>
            <a:endParaRPr lang="en-US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58">
            <a:extLst>
              <a:ext uri="{FF2B5EF4-FFF2-40B4-BE49-F238E27FC236}">
                <a16:creationId xmlns:a16="http://schemas.microsoft.com/office/drawing/2014/main" id="{1570A4CA-8B45-8F41-97B6-0093CA3605EF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25">
            <a:extLst>
              <a:ext uri="{FF2B5EF4-FFF2-40B4-BE49-F238E27FC236}">
                <a16:creationId xmlns:a16="http://schemas.microsoft.com/office/drawing/2014/main" id="{FB00693E-476B-9449-B21C-C0CCE190A912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615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20D68300-AC42-8148-9B1D-7FCC51D9FA9B}"/>
              </a:ext>
            </a:extLst>
          </p:cNvPr>
          <p:cNvSpPr/>
          <p:nvPr/>
        </p:nvSpPr>
        <p:spPr>
          <a:xfrm>
            <a:off x="9162616" y="1576824"/>
            <a:ext cx="2809644" cy="941102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BD3BBE-16D6-EA43-AF88-5D70BF403238}"/>
              </a:ext>
            </a:extLst>
          </p:cNvPr>
          <p:cNvSpPr/>
          <p:nvPr/>
        </p:nvSpPr>
        <p:spPr>
          <a:xfrm>
            <a:off x="404039" y="1743742"/>
            <a:ext cx="2169042" cy="77418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zh-CN" alt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组织机构</a:t>
            </a:r>
            <a:endParaRPr lang="en-US" sz="22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85F43A3-5B27-E642-BF0D-CCDB4316DD41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1488560" y="2517926"/>
            <a:ext cx="0" cy="343630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AD7169B3-4900-FD49-B907-627130E0A26C}"/>
              </a:ext>
            </a:extLst>
          </p:cNvPr>
          <p:cNvSpPr/>
          <p:nvPr/>
        </p:nvSpPr>
        <p:spPr>
          <a:xfrm>
            <a:off x="2169046" y="2919636"/>
            <a:ext cx="1279186" cy="77418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en-US" altLang="zh-CN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lang="zh-CN" alt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部门</a:t>
            </a:r>
            <a:endParaRPr lang="en-US" sz="22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C62F137-63FD-8D4B-895F-A79444328BDC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1488560" y="3306728"/>
            <a:ext cx="6804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0DD76D3-78C8-AE44-AD1D-A938C5B7DECA}"/>
              </a:ext>
            </a:extLst>
          </p:cNvPr>
          <p:cNvSpPr/>
          <p:nvPr/>
        </p:nvSpPr>
        <p:spPr>
          <a:xfrm>
            <a:off x="2169046" y="4612633"/>
            <a:ext cx="1279186" cy="77418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en-US" altLang="zh-CN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部门</a:t>
            </a:r>
            <a:endParaRPr lang="en-US" sz="22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DC2DCCA-87D4-FE4E-9791-D272E4E6A581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1488560" y="4999725"/>
            <a:ext cx="6804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DDFC6988-4DF4-EE4F-B918-D1BE0D0168F5}"/>
              </a:ext>
            </a:extLst>
          </p:cNvPr>
          <p:cNvSpPr/>
          <p:nvPr/>
        </p:nvSpPr>
        <p:spPr>
          <a:xfrm>
            <a:off x="5826643" y="2919636"/>
            <a:ext cx="1759620" cy="77418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en-US" altLang="zh-CN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A1</a:t>
            </a:r>
            <a:r>
              <a:rPr lang="zh-CN" alt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部门</a:t>
            </a:r>
            <a:endParaRPr lang="en-US" sz="22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7A16FAF-7D7C-F244-AAB1-B3B6FDA4663B}"/>
              </a:ext>
            </a:extLst>
          </p:cNvPr>
          <p:cNvCxnSpPr>
            <a:cxnSpLocks/>
            <a:stCxn id="16" idx="3"/>
            <a:endCxn id="24" idx="1"/>
          </p:cNvCxnSpPr>
          <p:nvPr/>
        </p:nvCxnSpPr>
        <p:spPr>
          <a:xfrm>
            <a:off x="3448232" y="3306728"/>
            <a:ext cx="23784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279D050-BE17-C346-8661-2EEBACEFCA33}"/>
              </a:ext>
            </a:extLst>
          </p:cNvPr>
          <p:cNvCxnSpPr>
            <a:cxnSpLocks/>
          </p:cNvCxnSpPr>
          <p:nvPr/>
        </p:nvCxnSpPr>
        <p:spPr>
          <a:xfrm>
            <a:off x="5222557" y="3306728"/>
            <a:ext cx="0" cy="24986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4AC56DA-3B59-CC45-998C-B56D1EA3DC8D}"/>
              </a:ext>
            </a:extLst>
          </p:cNvPr>
          <p:cNvSpPr/>
          <p:nvPr/>
        </p:nvSpPr>
        <p:spPr>
          <a:xfrm>
            <a:off x="5860509" y="4235306"/>
            <a:ext cx="1725754" cy="77418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en-US" altLang="zh-CN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A2</a:t>
            </a:r>
            <a:r>
              <a:rPr lang="zh-CN" alt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部门</a:t>
            </a:r>
            <a:endParaRPr lang="en-US" sz="22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0062EF0-D7C3-3C46-B1EB-6351849E6E92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5222557" y="4622398"/>
            <a:ext cx="6379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CAC5847-0399-F643-AA47-DFF4C8942274}"/>
              </a:ext>
            </a:extLst>
          </p:cNvPr>
          <p:cNvCxnSpPr>
            <a:cxnSpLocks/>
          </p:cNvCxnSpPr>
          <p:nvPr/>
        </p:nvCxnSpPr>
        <p:spPr>
          <a:xfrm>
            <a:off x="3274829" y="5386817"/>
            <a:ext cx="577438" cy="4032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66D42D3C-F95B-1441-BEFB-98E73B4B9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267" y="5673123"/>
            <a:ext cx="571500" cy="825500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24EC089-7159-094B-AA1D-5A19E1C74EE0}"/>
              </a:ext>
            </a:extLst>
          </p:cNvPr>
          <p:cNvCxnSpPr>
            <a:cxnSpLocks/>
          </p:cNvCxnSpPr>
          <p:nvPr/>
        </p:nvCxnSpPr>
        <p:spPr>
          <a:xfrm>
            <a:off x="5234500" y="5371085"/>
            <a:ext cx="577438" cy="4032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>
            <a:extLst>
              <a:ext uri="{FF2B5EF4-FFF2-40B4-BE49-F238E27FC236}">
                <a16:creationId xmlns:a16="http://schemas.microsoft.com/office/drawing/2014/main" id="{2812E0E0-F4E6-1344-A81C-475F3020E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38" y="5657391"/>
            <a:ext cx="571500" cy="825500"/>
          </a:xfrm>
          <a:prstGeom prst="rect">
            <a:avLst/>
          </a:prstGeom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5DC3AB4-6407-8C4E-91A9-03D036B061D5}"/>
              </a:ext>
            </a:extLst>
          </p:cNvPr>
          <p:cNvCxnSpPr>
            <a:cxnSpLocks/>
          </p:cNvCxnSpPr>
          <p:nvPr/>
        </p:nvCxnSpPr>
        <p:spPr>
          <a:xfrm>
            <a:off x="7379285" y="3252353"/>
            <a:ext cx="577438" cy="4032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9B99DD8E-CF5E-7341-BB56-B83066F10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723" y="3538659"/>
            <a:ext cx="571500" cy="8255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D870C84-11C0-EC41-A34D-4B88B1398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4290" y="3538659"/>
            <a:ext cx="571500" cy="8255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AD82983-89FF-664E-97FD-C8C32CB5E5AB}"/>
              </a:ext>
            </a:extLst>
          </p:cNvPr>
          <p:cNvCxnSpPr>
            <a:cxnSpLocks/>
          </p:cNvCxnSpPr>
          <p:nvPr/>
        </p:nvCxnSpPr>
        <p:spPr>
          <a:xfrm>
            <a:off x="7379285" y="4708483"/>
            <a:ext cx="577438" cy="4032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Picture 51">
            <a:extLst>
              <a:ext uri="{FF2B5EF4-FFF2-40B4-BE49-F238E27FC236}">
                <a16:creationId xmlns:a16="http://schemas.microsoft.com/office/drawing/2014/main" id="{8FE4C0BA-CD36-4549-BD7B-13BCAAA67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723" y="5016054"/>
            <a:ext cx="571500" cy="82550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4A253263-3C60-354E-BA40-31732B8AF6C9}"/>
              </a:ext>
            </a:extLst>
          </p:cNvPr>
          <p:cNvSpPr txBox="1"/>
          <p:nvPr/>
        </p:nvSpPr>
        <p:spPr>
          <a:xfrm>
            <a:off x="3805551" y="527786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张三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8DFA005-4428-8340-901A-D7FC6F7EAE2B}"/>
              </a:ext>
            </a:extLst>
          </p:cNvPr>
          <p:cNvSpPr txBox="1"/>
          <p:nvPr/>
        </p:nvSpPr>
        <p:spPr>
          <a:xfrm>
            <a:off x="5795788" y="526334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李四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2B896F-0FD4-F544-8E1C-4BB75D9956E6}"/>
              </a:ext>
            </a:extLst>
          </p:cNvPr>
          <p:cNvSpPr txBox="1"/>
          <p:nvPr/>
        </p:nvSpPr>
        <p:spPr>
          <a:xfrm>
            <a:off x="7951321" y="467393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刘一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CF1F987-5330-5043-ACB9-44B0A5BDC445}"/>
              </a:ext>
            </a:extLst>
          </p:cNvPr>
          <p:cNvSpPr txBox="1"/>
          <p:nvPr/>
        </p:nvSpPr>
        <p:spPr>
          <a:xfrm>
            <a:off x="7919307" y="301470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陈二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ADE7453-9B24-0746-BA1F-A85C3DD45D73}"/>
              </a:ext>
            </a:extLst>
          </p:cNvPr>
          <p:cNvSpPr txBox="1"/>
          <p:nvPr/>
        </p:nvSpPr>
        <p:spPr>
          <a:xfrm>
            <a:off x="8952363" y="301470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赵六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1C4B4AA-E842-6E49-8CF4-884E7A348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089" y="5681852"/>
            <a:ext cx="571500" cy="82550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0434A706-1339-7845-99ED-21A8C0F58F4B}"/>
              </a:ext>
            </a:extLst>
          </p:cNvPr>
          <p:cNvSpPr txBox="1"/>
          <p:nvPr/>
        </p:nvSpPr>
        <p:spPr>
          <a:xfrm>
            <a:off x="6640373" y="528659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张三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6E2956B-3478-1F49-A85A-EDD1379552F1}"/>
              </a:ext>
            </a:extLst>
          </p:cNvPr>
          <p:cNvSpPr/>
          <p:nvPr/>
        </p:nvSpPr>
        <p:spPr>
          <a:xfrm>
            <a:off x="7916352" y="5837507"/>
            <a:ext cx="736782" cy="12347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89FEC0B1-9010-0B44-80E4-6DA6DED032E0}"/>
              </a:ext>
            </a:extLst>
          </p:cNvPr>
          <p:cNvSpPr/>
          <p:nvPr/>
        </p:nvSpPr>
        <p:spPr>
          <a:xfrm>
            <a:off x="5723923" y="6459905"/>
            <a:ext cx="736782" cy="126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42AB8B5F-DEED-5A4F-B975-85BC4DA1C701}"/>
              </a:ext>
            </a:extLst>
          </p:cNvPr>
          <p:cNvSpPr/>
          <p:nvPr/>
        </p:nvSpPr>
        <p:spPr>
          <a:xfrm>
            <a:off x="3805551" y="6502689"/>
            <a:ext cx="736782" cy="12347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2BF7FFF7-4435-AC41-87A8-4A326A6B2829}"/>
              </a:ext>
            </a:extLst>
          </p:cNvPr>
          <p:cNvSpPr/>
          <p:nvPr/>
        </p:nvSpPr>
        <p:spPr>
          <a:xfrm>
            <a:off x="3805551" y="6618177"/>
            <a:ext cx="736782" cy="126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0351D0A4-4DDA-9044-807F-62AC8F67275E}"/>
              </a:ext>
            </a:extLst>
          </p:cNvPr>
          <p:cNvSpPr/>
          <p:nvPr/>
        </p:nvSpPr>
        <p:spPr>
          <a:xfrm>
            <a:off x="6699952" y="6486948"/>
            <a:ext cx="736782" cy="12347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F4EFBA5-EC0A-1D40-91C5-1BFE44A542A3}"/>
              </a:ext>
            </a:extLst>
          </p:cNvPr>
          <p:cNvSpPr/>
          <p:nvPr/>
        </p:nvSpPr>
        <p:spPr>
          <a:xfrm>
            <a:off x="6699952" y="6602436"/>
            <a:ext cx="736782" cy="126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C7282E2-1EAC-4346-B55B-989E29BA6779}"/>
              </a:ext>
            </a:extLst>
          </p:cNvPr>
          <p:cNvSpPr/>
          <p:nvPr/>
        </p:nvSpPr>
        <p:spPr>
          <a:xfrm>
            <a:off x="7896606" y="4395311"/>
            <a:ext cx="736782" cy="12347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509271A-03F0-9849-913F-54F48EDFBBDA}"/>
              </a:ext>
            </a:extLst>
          </p:cNvPr>
          <p:cNvSpPr/>
          <p:nvPr/>
        </p:nvSpPr>
        <p:spPr>
          <a:xfrm>
            <a:off x="8911065" y="4396057"/>
            <a:ext cx="736782" cy="126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779C994-E388-FE48-AABC-1A3D4A4E85DC}"/>
              </a:ext>
            </a:extLst>
          </p:cNvPr>
          <p:cNvSpPr/>
          <p:nvPr/>
        </p:nvSpPr>
        <p:spPr>
          <a:xfrm>
            <a:off x="9627561" y="1770905"/>
            <a:ext cx="736782" cy="126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D565FF7-B71A-1340-864D-E03B1AB5D674}"/>
              </a:ext>
            </a:extLst>
          </p:cNvPr>
          <p:cNvSpPr/>
          <p:nvPr/>
        </p:nvSpPr>
        <p:spPr>
          <a:xfrm>
            <a:off x="9647847" y="2158410"/>
            <a:ext cx="736782" cy="12347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A36F55D-DD70-DE44-B4D0-0F659BD8C5BF}"/>
              </a:ext>
            </a:extLst>
          </p:cNvPr>
          <p:cNvSpPr txBox="1"/>
          <p:nvPr/>
        </p:nvSpPr>
        <p:spPr>
          <a:xfrm>
            <a:off x="10568763" y="164936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初级坐席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34B178A-31BD-1049-82A0-F0E413BC4C9D}"/>
              </a:ext>
            </a:extLst>
          </p:cNvPr>
          <p:cNvSpPr txBox="1"/>
          <p:nvPr/>
        </p:nvSpPr>
        <p:spPr>
          <a:xfrm>
            <a:off x="10568763" y="203547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高级坐席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4016EB83-70D7-B942-8E7D-49338DBF6702}"/>
              </a:ext>
            </a:extLst>
          </p:cNvPr>
          <p:cNvSpPr txBox="1">
            <a:spLocks/>
          </p:cNvSpPr>
          <p:nvPr/>
        </p:nvSpPr>
        <p:spPr>
          <a:xfrm>
            <a:off x="343522" y="251261"/>
            <a:ext cx="65820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权限的调整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58">
            <a:extLst>
              <a:ext uri="{FF2B5EF4-FFF2-40B4-BE49-F238E27FC236}">
                <a16:creationId xmlns:a16="http://schemas.microsoft.com/office/drawing/2014/main" id="{6EBE7CA7-ED3B-F64D-87BB-94614605D1E3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TextBox 25">
            <a:extLst>
              <a:ext uri="{FF2B5EF4-FFF2-40B4-BE49-F238E27FC236}">
                <a16:creationId xmlns:a16="http://schemas.microsoft.com/office/drawing/2014/main" id="{511EEE41-D875-0440-A21B-CF6AF71620D0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1908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单点登录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5E89A577-FC73-6841-861D-9E1DFABDB665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7C57971E-579A-4948-A712-C8DE44427BA4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0237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36" descr="未标题-1_03">
            <a:extLst>
              <a:ext uri="{FF2B5EF4-FFF2-40B4-BE49-F238E27FC236}">
                <a16:creationId xmlns:a16="http://schemas.microsoft.com/office/drawing/2014/main" id="{E68DC2C9-191D-449E-8CA8-DE00EE215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53490" y="763439"/>
            <a:ext cx="16541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" name="矩形 35">
            <a:extLst>
              <a:ext uri="{FF2B5EF4-FFF2-40B4-BE49-F238E27FC236}">
                <a16:creationId xmlns:a16="http://schemas.microsoft.com/office/drawing/2014/main" id="{AC76577E-8C8E-46AE-83FE-41E85F70BB5D}"/>
              </a:ext>
            </a:extLst>
          </p:cNvPr>
          <p:cNvSpPr/>
          <p:nvPr/>
        </p:nvSpPr>
        <p:spPr>
          <a:xfrm>
            <a:off x="1253490" y="1466846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C9AD1A-8DFB-D54E-97EA-FA14B767056B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41717DB-ECB5-442C-A621-8A352FF8B6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3272" y="4092575"/>
            <a:ext cx="6237171" cy="16516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89F23F-C382-8049-8A2D-632349A5DE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" y="0"/>
            <a:ext cx="12355033" cy="723014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8075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单点登录的好处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B7A51FD-CDF2-49E6-A241-DA40A34C208E}"/>
              </a:ext>
            </a:extLst>
          </p:cNvPr>
          <p:cNvSpPr txBox="1"/>
          <p:nvPr/>
        </p:nvSpPr>
        <p:spPr>
          <a:xfrm>
            <a:off x="590008" y="1775098"/>
            <a:ext cx="9128150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安全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ED72946A-B6E5-5945-B5B0-B6734DB85909}"/>
              </a:ext>
            </a:extLst>
          </p:cNvPr>
          <p:cNvSpPr txBox="1"/>
          <p:nvPr/>
        </p:nvSpPr>
        <p:spPr>
          <a:xfrm>
            <a:off x="590008" y="2971198"/>
            <a:ext cx="9128150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稳定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B71CA8CA-8702-D847-8A1F-E6320C527438}"/>
              </a:ext>
            </a:extLst>
          </p:cNvPr>
          <p:cNvSpPr txBox="1"/>
          <p:nvPr/>
        </p:nvSpPr>
        <p:spPr>
          <a:xfrm>
            <a:off x="590008" y="4167298"/>
            <a:ext cx="9128150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节约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0" name="TextBox 58">
            <a:extLst>
              <a:ext uri="{FF2B5EF4-FFF2-40B4-BE49-F238E27FC236}">
                <a16:creationId xmlns:a16="http://schemas.microsoft.com/office/drawing/2014/main" id="{45A85079-CC5F-0C44-A343-C38E01A859FB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25">
            <a:extLst>
              <a:ext uri="{FF2B5EF4-FFF2-40B4-BE49-F238E27FC236}">
                <a16:creationId xmlns:a16="http://schemas.microsoft.com/office/drawing/2014/main" id="{69DEB61F-B090-0840-B55F-003862456C64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B2306E57-AC1A-3B48-9D3A-2487FA882D8F}"/>
              </a:ext>
            </a:extLst>
          </p:cNvPr>
          <p:cNvSpPr txBox="1"/>
          <p:nvPr/>
        </p:nvSpPr>
        <p:spPr>
          <a:xfrm>
            <a:off x="3014423" y="5363398"/>
            <a:ext cx="9128150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按坐席收费的商业模式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pic>
        <p:nvPicPr>
          <p:cNvPr id="13" name="Picture 3" descr="png-0037">
            <a:extLst>
              <a:ext uri="{FF2B5EF4-FFF2-40B4-BE49-F238E27FC236}">
                <a16:creationId xmlns:a16="http://schemas.microsoft.com/office/drawing/2014/main" id="{EEF4265E-E96B-EE4F-8EBC-728CB34D6D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76752" y="5523565"/>
            <a:ext cx="695325" cy="695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130168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登入的限制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B7A51FD-CDF2-49E6-A241-DA40A34C208E}"/>
              </a:ext>
            </a:extLst>
          </p:cNvPr>
          <p:cNvSpPr txBox="1"/>
          <p:nvPr/>
        </p:nvSpPr>
        <p:spPr>
          <a:xfrm>
            <a:off x="590008" y="1775098"/>
            <a:ext cx="9128150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一个账号同时只能在一个浏览器内使用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ED72946A-B6E5-5945-B5B0-B6734DB85909}"/>
              </a:ext>
            </a:extLst>
          </p:cNvPr>
          <p:cNvSpPr txBox="1"/>
          <p:nvPr/>
        </p:nvSpPr>
        <p:spPr>
          <a:xfrm>
            <a:off x="590008" y="2971198"/>
            <a:ext cx="9128150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后登录的浏览器将之前的账号踢出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B71CA8CA-8702-D847-8A1F-E6320C527438}"/>
              </a:ext>
            </a:extLst>
          </p:cNvPr>
          <p:cNvSpPr txBox="1"/>
          <p:nvPr/>
        </p:nvSpPr>
        <p:spPr>
          <a:xfrm>
            <a:off x="590008" y="4167298"/>
            <a:ext cx="9128150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每个登入的有效期为</a:t>
            </a: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24</a:t>
            </a: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小时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0" name="TextBox 58">
            <a:extLst>
              <a:ext uri="{FF2B5EF4-FFF2-40B4-BE49-F238E27FC236}">
                <a16:creationId xmlns:a16="http://schemas.microsoft.com/office/drawing/2014/main" id="{48E8D6B4-E1A3-4D42-8470-B74F8F205362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25">
            <a:extLst>
              <a:ext uri="{FF2B5EF4-FFF2-40B4-BE49-F238E27FC236}">
                <a16:creationId xmlns:a16="http://schemas.microsoft.com/office/drawing/2014/main" id="{A7C48DAD-A7F2-954B-BEF1-05048BC40A3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6526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客服的状态设置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E9668B29-187D-3A4E-B5B7-62EE78D21738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0AAAF259-6201-E34E-B5A1-BA71B1DE656E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78761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状态分类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4595D4A-E86E-4646-9B72-20C478C54C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7341490"/>
              </p:ext>
            </p:extLst>
          </p:nvPr>
        </p:nvGraphicFramePr>
        <p:xfrm>
          <a:off x="0" y="1727986"/>
          <a:ext cx="12192000" cy="3664295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20683972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89622560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45176045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846245464"/>
                    </a:ext>
                  </a:extLst>
                </a:gridCol>
              </a:tblGrid>
              <a:tr h="732859"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序号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大状态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小状态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英文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1926545"/>
                  </a:ext>
                </a:extLst>
              </a:tr>
              <a:tr h="732859">
                <a:tc>
                  <a:txBody>
                    <a:bodyPr/>
                    <a:lstStyle/>
                    <a:p>
                      <a:r>
                        <a:rPr lang="en-US" altLang="zh-CN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就绪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置闲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READY-NOTBUSY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532888"/>
                  </a:ext>
                </a:extLst>
              </a:tr>
              <a:tr h="732859">
                <a:tc>
                  <a:txBody>
                    <a:bodyPr/>
                    <a:lstStyle/>
                    <a:p>
                      <a:r>
                        <a:rPr lang="en-US" altLang="zh-CN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置忙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READY-BUSY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8406754"/>
                  </a:ext>
                </a:extLst>
              </a:tr>
              <a:tr h="732859">
                <a:tc>
                  <a:txBody>
                    <a:bodyPr/>
                    <a:lstStyle/>
                    <a:p>
                      <a:r>
                        <a:rPr lang="en-US" altLang="zh-CN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非就绪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非就绪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NOTREADY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495635"/>
                  </a:ext>
                </a:extLst>
              </a:tr>
              <a:tr h="732859">
                <a:tc>
                  <a:txBody>
                    <a:bodyPr/>
                    <a:lstStyle/>
                    <a:p>
                      <a:r>
                        <a:rPr lang="en-US" altLang="zh-CN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离线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离线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OFFLINE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04851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1593C5A-3C1B-4344-ACC0-32BEA9857C29}"/>
              </a:ext>
            </a:extLst>
          </p:cNvPr>
          <p:cNvSpPr txBox="1"/>
          <p:nvPr/>
        </p:nvSpPr>
        <p:spPr>
          <a:xfrm>
            <a:off x="2764465" y="5694885"/>
            <a:ext cx="68531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以上状态由坐席人员自己管理</a:t>
            </a:r>
            <a:endParaRPr lang="en-US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Box 58">
            <a:extLst>
              <a:ext uri="{FF2B5EF4-FFF2-40B4-BE49-F238E27FC236}">
                <a16:creationId xmlns:a16="http://schemas.microsoft.com/office/drawing/2014/main" id="{B0212850-302E-B548-B390-40D62E83BA5E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25">
            <a:extLst>
              <a:ext uri="{FF2B5EF4-FFF2-40B4-BE49-F238E27FC236}">
                <a16:creationId xmlns:a16="http://schemas.microsoft.com/office/drawing/2014/main" id="{38BE8AF8-6E65-454E-915A-C6FF625FEB99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6058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状态分类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4595D4A-E86E-4646-9B72-20C478C54C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650113"/>
              </p:ext>
            </p:extLst>
          </p:nvPr>
        </p:nvGraphicFramePr>
        <p:xfrm>
          <a:off x="0" y="1727986"/>
          <a:ext cx="12192000" cy="3722577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20683972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45176045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84624546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00952609"/>
                    </a:ext>
                  </a:extLst>
                </a:gridCol>
              </a:tblGrid>
              <a:tr h="732859"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序号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小状态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英文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依据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1926545"/>
                  </a:ext>
                </a:extLst>
              </a:tr>
              <a:tr h="732859">
                <a:tc>
                  <a:txBody>
                    <a:bodyPr/>
                    <a:lstStyle/>
                    <a:p>
                      <a:r>
                        <a:rPr lang="en-US" altLang="zh-CN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服务中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INSERV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是否有服务中的顾客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3495635"/>
                  </a:ext>
                </a:extLst>
              </a:tr>
              <a:tr h="732859">
                <a:tc>
                  <a:txBody>
                    <a:bodyPr/>
                    <a:lstStyle/>
                    <a:p>
                      <a:r>
                        <a:rPr lang="en-US" altLang="zh-CN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6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空闲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IDLE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与</a:t>
                      </a:r>
                      <a:r>
                        <a:rPr lang="en-US" altLang="zh-CN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</a:t>
                      </a:r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相对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048512"/>
                  </a:ext>
                </a:extLst>
              </a:tr>
              <a:tr h="732859">
                <a:tc>
                  <a:txBody>
                    <a:bodyPr/>
                    <a:lstStyle/>
                    <a:p>
                      <a:r>
                        <a:rPr lang="en-US" altLang="zh-CN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已连接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CONNECTED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 err="1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Socketio</a:t>
                      </a:r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长连接是否建立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1405910"/>
                  </a:ext>
                </a:extLst>
              </a:tr>
              <a:tr h="732859">
                <a:tc>
                  <a:txBody>
                    <a:bodyPr/>
                    <a:lstStyle/>
                    <a:p>
                      <a:r>
                        <a:rPr lang="en-US" altLang="zh-CN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连接断开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DISCONNECT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与</a:t>
                      </a:r>
                      <a:r>
                        <a:rPr lang="en-US" altLang="zh-CN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</a:t>
                      </a:r>
                      <a:r>
                        <a:rPr lang="zh-CN" altLang="en-US" sz="2200" dirty="0">
                          <a:solidFill>
                            <a:schemeClr val="tx1"/>
                          </a:solidFill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相对</a:t>
                      </a:r>
                      <a:endParaRPr lang="en-US" sz="2200" dirty="0">
                        <a:solidFill>
                          <a:schemeClr val="tx1"/>
                        </a:solidFill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521718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1593C5A-3C1B-4344-ACC0-32BEA9857C29}"/>
              </a:ext>
            </a:extLst>
          </p:cNvPr>
          <p:cNvSpPr txBox="1"/>
          <p:nvPr/>
        </p:nvSpPr>
        <p:spPr>
          <a:xfrm>
            <a:off x="2764465" y="5694885"/>
            <a:ext cx="58272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以上状态由系统自动判断</a:t>
            </a:r>
            <a:endParaRPr lang="en-US" sz="4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Box 58">
            <a:extLst>
              <a:ext uri="{FF2B5EF4-FFF2-40B4-BE49-F238E27FC236}">
                <a16:creationId xmlns:a16="http://schemas.microsoft.com/office/drawing/2014/main" id="{A66CAD23-B8CC-3A49-9B64-04EB8B8CC343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25">
            <a:extLst>
              <a:ext uri="{FF2B5EF4-FFF2-40B4-BE49-F238E27FC236}">
                <a16:creationId xmlns:a16="http://schemas.microsoft.com/office/drawing/2014/main" id="{D4A61DF8-1007-9142-A67E-5CBC752BE59C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14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D5FB023E-CE9A-1948-AFEC-7A1BECA0F20F}"/>
              </a:ext>
            </a:extLst>
          </p:cNvPr>
          <p:cNvSpPr/>
          <p:nvPr/>
        </p:nvSpPr>
        <p:spPr>
          <a:xfrm>
            <a:off x="6525780" y="1789474"/>
            <a:ext cx="3851605" cy="666705"/>
          </a:xfrm>
          <a:prstGeom prst="rect">
            <a:avLst/>
          </a:prstGeom>
          <a:gradFill>
            <a:gsLst>
              <a:gs pos="0">
                <a:srgbClr val="4598EE"/>
              </a:gs>
              <a:gs pos="100000">
                <a:srgbClr val="1272C4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状态机转移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6177634-A7C0-6647-B104-6025F290916A}"/>
              </a:ext>
            </a:extLst>
          </p:cNvPr>
          <p:cNvSpPr/>
          <p:nvPr/>
        </p:nvSpPr>
        <p:spPr>
          <a:xfrm>
            <a:off x="1084523" y="2381692"/>
            <a:ext cx="384048" cy="38277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noProof="1">
                <a:solidFill>
                  <a:schemeClr val="tx1"/>
                </a:solidFill>
              </a:rPr>
              <a:t>4</a:t>
            </a:r>
            <a:endParaRPr lang="en-US" noProof="1">
              <a:solidFill>
                <a:schemeClr val="tx1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355715-A767-1A46-8340-4EF5763C45AC}"/>
              </a:ext>
            </a:extLst>
          </p:cNvPr>
          <p:cNvCxnSpPr>
            <a:cxnSpLocks/>
          </p:cNvCxnSpPr>
          <p:nvPr/>
        </p:nvCxnSpPr>
        <p:spPr>
          <a:xfrm>
            <a:off x="1468571" y="2615608"/>
            <a:ext cx="1253366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97DC20B3-CA26-D74F-9F56-66E92AA88A75}"/>
              </a:ext>
            </a:extLst>
          </p:cNvPr>
          <p:cNvSpPr/>
          <p:nvPr/>
        </p:nvSpPr>
        <p:spPr>
          <a:xfrm>
            <a:off x="2721937" y="2424221"/>
            <a:ext cx="384048" cy="38277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noProof="1">
                <a:solidFill>
                  <a:schemeClr val="tx1"/>
                </a:solidFill>
              </a:rPr>
              <a:t>1</a:t>
            </a:r>
            <a:endParaRPr lang="en-US" noProof="1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EC70FF-F826-1A4F-B7BF-9D78AA82EE82}"/>
              </a:ext>
            </a:extLst>
          </p:cNvPr>
          <p:cNvSpPr txBox="1"/>
          <p:nvPr/>
        </p:nvSpPr>
        <p:spPr>
          <a:xfrm>
            <a:off x="1871332" y="204145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登录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9332703-08DB-9940-BFA5-D9F4FABD5CA8}"/>
              </a:ext>
            </a:extLst>
          </p:cNvPr>
          <p:cNvCxnSpPr>
            <a:cxnSpLocks/>
          </p:cNvCxnSpPr>
          <p:nvPr/>
        </p:nvCxnSpPr>
        <p:spPr>
          <a:xfrm>
            <a:off x="3105985" y="2615608"/>
            <a:ext cx="1253366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651C32CD-1A31-334D-980D-F8757E7998A0}"/>
              </a:ext>
            </a:extLst>
          </p:cNvPr>
          <p:cNvSpPr/>
          <p:nvPr/>
        </p:nvSpPr>
        <p:spPr>
          <a:xfrm>
            <a:off x="4359351" y="2381692"/>
            <a:ext cx="384048" cy="38277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noProof="1">
                <a:solidFill>
                  <a:schemeClr val="tx1"/>
                </a:solidFill>
              </a:rPr>
              <a:t>2</a:t>
            </a:r>
            <a:endParaRPr lang="en-US" noProof="1">
              <a:solidFill>
                <a:schemeClr val="tx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A7DC18D-A409-3647-AEF2-BD72F559DF80}"/>
              </a:ext>
            </a:extLst>
          </p:cNvPr>
          <p:cNvCxnSpPr>
            <a:cxnSpLocks/>
          </p:cNvCxnSpPr>
          <p:nvPr/>
        </p:nvCxnSpPr>
        <p:spPr>
          <a:xfrm>
            <a:off x="3092765" y="2782861"/>
            <a:ext cx="1004635" cy="61314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3924FE72-8A0F-6941-B534-C153039E7B4F}"/>
              </a:ext>
            </a:extLst>
          </p:cNvPr>
          <p:cNvSpPr/>
          <p:nvPr/>
        </p:nvSpPr>
        <p:spPr>
          <a:xfrm>
            <a:off x="4084180" y="3250357"/>
            <a:ext cx="384048" cy="38277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noProof="1">
                <a:solidFill>
                  <a:schemeClr val="tx1"/>
                </a:solidFill>
              </a:rPr>
              <a:t>3</a:t>
            </a:r>
            <a:endParaRPr lang="en-US" noProof="1">
              <a:solidFill>
                <a:schemeClr val="tx1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BAFA763-F590-3748-831E-3CA3F5FE27EC}"/>
              </a:ext>
            </a:extLst>
          </p:cNvPr>
          <p:cNvCxnSpPr>
            <a:cxnSpLocks/>
            <a:stCxn id="9" idx="4"/>
            <a:endCxn id="17" idx="0"/>
          </p:cNvCxnSpPr>
          <p:nvPr/>
        </p:nvCxnSpPr>
        <p:spPr>
          <a:xfrm flipH="1">
            <a:off x="2325639" y="2806993"/>
            <a:ext cx="588322" cy="114865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1A1E9298-EB0D-7846-9D05-0F37115A227D}"/>
              </a:ext>
            </a:extLst>
          </p:cNvPr>
          <p:cNvSpPr/>
          <p:nvPr/>
        </p:nvSpPr>
        <p:spPr>
          <a:xfrm>
            <a:off x="2133615" y="3955650"/>
            <a:ext cx="384048" cy="38277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altLang="zh-CN" noProof="1">
                <a:solidFill>
                  <a:schemeClr val="tx1"/>
                </a:solidFill>
              </a:rPr>
              <a:t>4</a:t>
            </a:r>
            <a:endParaRPr lang="en-US" noProof="1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C32542C-A2FB-9140-8643-BD19A536FF27}"/>
              </a:ext>
            </a:extLst>
          </p:cNvPr>
          <p:cNvSpPr txBox="1"/>
          <p:nvPr/>
        </p:nvSpPr>
        <p:spPr>
          <a:xfrm>
            <a:off x="3392425" y="208684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置忙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77D1F1-79C2-1445-97F6-F87DB76F4B3C}"/>
              </a:ext>
            </a:extLst>
          </p:cNvPr>
          <p:cNvSpPr txBox="1"/>
          <p:nvPr/>
        </p:nvSpPr>
        <p:spPr>
          <a:xfrm>
            <a:off x="2846207" y="319358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未就绪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E3ACB1-452D-8242-BD5A-F7818D318E48}"/>
              </a:ext>
            </a:extLst>
          </p:cNvPr>
          <p:cNvSpPr txBox="1"/>
          <p:nvPr/>
        </p:nvSpPr>
        <p:spPr>
          <a:xfrm>
            <a:off x="1871331" y="319010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登出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E062D94-F227-DA41-9A7C-36D4F1441014}"/>
              </a:ext>
            </a:extLst>
          </p:cNvPr>
          <p:cNvSpPr txBox="1"/>
          <p:nvPr/>
        </p:nvSpPr>
        <p:spPr>
          <a:xfrm>
            <a:off x="1871331" y="5039831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坐席自己控制</a:t>
            </a:r>
            <a:endParaRPr 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1F6408B-B6EC-A74D-8F83-6EB975FD340C}"/>
              </a:ext>
            </a:extLst>
          </p:cNvPr>
          <p:cNvSpPr/>
          <p:nvPr/>
        </p:nvSpPr>
        <p:spPr>
          <a:xfrm>
            <a:off x="6850153" y="1895461"/>
            <a:ext cx="384048" cy="38277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noProof="1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72AB12A-BDE6-CD48-A302-883C4099CB79}"/>
              </a:ext>
            </a:extLst>
          </p:cNvPr>
          <p:cNvSpPr/>
          <p:nvPr/>
        </p:nvSpPr>
        <p:spPr>
          <a:xfrm>
            <a:off x="7841302" y="1895461"/>
            <a:ext cx="384048" cy="38277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noProof="1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095E136-CD30-1340-AF67-EA1BA460873F}"/>
              </a:ext>
            </a:extLst>
          </p:cNvPr>
          <p:cNvSpPr/>
          <p:nvPr/>
        </p:nvSpPr>
        <p:spPr>
          <a:xfrm>
            <a:off x="6850153" y="3475140"/>
            <a:ext cx="384048" cy="38277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noProof="1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3E6003A-5C32-7C4D-8FB8-F7891CAA0829}"/>
              </a:ext>
            </a:extLst>
          </p:cNvPr>
          <p:cNvSpPr/>
          <p:nvPr/>
        </p:nvSpPr>
        <p:spPr>
          <a:xfrm>
            <a:off x="9614134" y="1895461"/>
            <a:ext cx="384048" cy="38277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en-US" noProof="1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0678531-FC5A-FB47-82A7-A8D8EA774AF2}"/>
              </a:ext>
            </a:extLst>
          </p:cNvPr>
          <p:cNvCxnSpPr>
            <a:cxnSpLocks/>
          </p:cNvCxnSpPr>
          <p:nvPr/>
        </p:nvCxnSpPr>
        <p:spPr>
          <a:xfrm flipH="1">
            <a:off x="7100555" y="2217267"/>
            <a:ext cx="7451" cy="1276167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D862138-AFB2-2F42-BC66-99F0029EEA07}"/>
              </a:ext>
            </a:extLst>
          </p:cNvPr>
          <p:cNvCxnSpPr>
            <a:cxnSpLocks/>
          </p:cNvCxnSpPr>
          <p:nvPr/>
        </p:nvCxnSpPr>
        <p:spPr>
          <a:xfrm flipV="1">
            <a:off x="6979777" y="2244654"/>
            <a:ext cx="0" cy="1265715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BEEE9C9-8FE4-FC43-A1DC-7FF17D9C1968}"/>
              </a:ext>
            </a:extLst>
          </p:cNvPr>
          <p:cNvCxnSpPr>
            <a:cxnSpLocks/>
          </p:cNvCxnSpPr>
          <p:nvPr/>
        </p:nvCxnSpPr>
        <p:spPr>
          <a:xfrm flipH="1">
            <a:off x="8225350" y="2023332"/>
            <a:ext cx="1339950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EB6B4C3-CE4E-E747-8853-98715731E3E6}"/>
              </a:ext>
            </a:extLst>
          </p:cNvPr>
          <p:cNvCxnSpPr>
            <a:cxnSpLocks/>
          </p:cNvCxnSpPr>
          <p:nvPr/>
        </p:nvCxnSpPr>
        <p:spPr>
          <a:xfrm flipV="1">
            <a:off x="8269902" y="2177265"/>
            <a:ext cx="1371841" cy="1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31FB9D0A-04CF-664D-858D-F8DCEC16C61E}"/>
              </a:ext>
            </a:extLst>
          </p:cNvPr>
          <p:cNvSpPr txBox="1"/>
          <p:nvPr/>
        </p:nvSpPr>
        <p:spPr>
          <a:xfrm>
            <a:off x="7435919" y="5039830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系统自动判断</a:t>
            </a:r>
            <a:endParaRPr 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TextBox 58">
            <a:extLst>
              <a:ext uri="{FF2B5EF4-FFF2-40B4-BE49-F238E27FC236}">
                <a16:creationId xmlns:a16="http://schemas.microsoft.com/office/drawing/2014/main" id="{9604BFD3-7990-7A43-990B-0BBACEF99C2C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25">
            <a:extLst>
              <a:ext uri="{FF2B5EF4-FFF2-40B4-BE49-F238E27FC236}">
                <a16:creationId xmlns:a16="http://schemas.microsoft.com/office/drawing/2014/main" id="{FA986AD6-3C14-3849-BEA2-046C75246825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3965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24" grpId="0" animBg="1"/>
      <p:bldP spid="25" grpId="0" animBg="1"/>
      <p:bldP spid="26" grpId="0" animBg="1"/>
      <p:bldP spid="27" grpId="0" animBg="1"/>
      <p:bldP spid="5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坐席状态设定规则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B7A51FD-CDF2-49E6-A241-DA40A34C208E}"/>
              </a:ext>
            </a:extLst>
          </p:cNvPr>
          <p:cNvSpPr txBox="1"/>
          <p:nvPr/>
        </p:nvSpPr>
        <p:spPr>
          <a:xfrm>
            <a:off x="343522" y="1601295"/>
            <a:ext cx="11671269" cy="3970316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1.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登录后设定为“在线”，默认为“就绪置闲”。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2.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坐席设定“置忙”或“非就绪”。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3.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坐席只能单点登录，后续的登录会将早前的登录踢出。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4.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坐席可以在登录后打开多个</a:t>
            </a: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5.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坐席关闭所有</a:t>
            </a: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页后：如果在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秒内没有打开新的</a:t>
            </a: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页，则系统自动设定该坐席为“非就绪”状态；如果坐席在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秒内打开新的</a:t>
            </a: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页，则保持关闭</a:t>
            </a: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页前的状态。</a:t>
            </a:r>
          </a:p>
          <a:p>
            <a:pPr>
              <a:lnSpc>
                <a:spcPct val="150000"/>
              </a:lnSpc>
            </a:pPr>
            <a:endParaRPr lang="zh-CN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58">
            <a:extLst>
              <a:ext uri="{FF2B5EF4-FFF2-40B4-BE49-F238E27FC236}">
                <a16:creationId xmlns:a16="http://schemas.microsoft.com/office/drawing/2014/main" id="{21CF56BE-8EF0-B440-B578-F16766237525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25">
            <a:extLst>
              <a:ext uri="{FF2B5EF4-FFF2-40B4-BE49-F238E27FC236}">
                <a16:creationId xmlns:a16="http://schemas.microsoft.com/office/drawing/2014/main" id="{0EF88F7E-1212-FB45-929B-5B203DBE139A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11127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坐席状态设定规则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B7A51FD-CDF2-49E6-A241-DA40A34C208E}"/>
              </a:ext>
            </a:extLst>
          </p:cNvPr>
          <p:cNvSpPr txBox="1"/>
          <p:nvPr/>
        </p:nvSpPr>
        <p:spPr>
          <a:xfrm>
            <a:off x="343522" y="1583235"/>
            <a:ext cx="11671269" cy="341631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6.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坐席没有关闭所有</a:t>
            </a: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页，则保持关闭前的状态。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7.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坐席刷新</a:t>
            </a: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页，保持刷新前的状态：此处如果坐席持续不断的刷新</a:t>
            </a:r>
            <a:r>
              <a:rPr 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Tab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页，则有可能被系统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8.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设定到“非就绪状态”，这个符合客观事实，连续不断的刷就是非就绪。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9.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坐席登出，设定为离线状态。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10. 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坐席每次登录，有最大时效为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24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小时，超过</a:t>
            </a:r>
            <a:r>
              <a:rPr lang="en-US" altLang="zh-CN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24</a:t>
            </a:r>
            <a:r>
              <a:rPr lang="zh-CN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小时需要重新登录，否则执行转接等操作时会提醒并回到登录页面。</a:t>
            </a:r>
          </a:p>
        </p:txBody>
      </p:sp>
      <p:sp>
        <p:nvSpPr>
          <p:cNvPr id="8" name="TextBox 58">
            <a:extLst>
              <a:ext uri="{FF2B5EF4-FFF2-40B4-BE49-F238E27FC236}">
                <a16:creationId xmlns:a16="http://schemas.microsoft.com/office/drawing/2014/main" id="{93CEF0A5-9F39-C94A-9A9D-E8DF1F47348F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25">
            <a:extLst>
              <a:ext uri="{FF2B5EF4-FFF2-40B4-BE49-F238E27FC236}">
                <a16:creationId xmlns:a16="http://schemas.microsoft.com/office/drawing/2014/main" id="{352EB2E9-0903-8049-880E-D50D1CFA80E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31413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代码讲解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8C284CD7-59DA-8E41-B4BD-9C4FF39BFE60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A45BEAED-D9CD-BD4B-ACA0-8B18C0660E33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9023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代码结构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B7A51FD-CDF2-49E6-A241-DA40A34C208E}"/>
              </a:ext>
            </a:extLst>
          </p:cNvPr>
          <p:cNvSpPr txBox="1"/>
          <p:nvPr/>
        </p:nvSpPr>
        <p:spPr>
          <a:xfrm>
            <a:off x="892846" y="1871100"/>
            <a:ext cx="4104456" cy="378565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Templates</a:t>
            </a: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Controller</a:t>
            </a: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Proxy</a:t>
            </a:r>
          </a:p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Model</a:t>
            </a: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12DEFFAC-5BCA-214B-BBEA-265F1421EA6E}"/>
              </a:ext>
            </a:extLst>
          </p:cNvPr>
          <p:cNvSpPr/>
          <p:nvPr/>
        </p:nvSpPr>
        <p:spPr>
          <a:xfrm>
            <a:off x="4123309" y="3487478"/>
            <a:ext cx="680484" cy="510363"/>
          </a:xfrm>
          <a:prstGeom prst="rightArrow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A7F720-49A2-154C-8EB7-4B2C2A2A255D}"/>
              </a:ext>
            </a:extLst>
          </p:cNvPr>
          <p:cNvSpPr/>
          <p:nvPr/>
        </p:nvSpPr>
        <p:spPr>
          <a:xfrm>
            <a:off x="4960366" y="4526441"/>
            <a:ext cx="246650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Database</a:t>
            </a:r>
            <a:endParaRPr lang="en-US" sz="4000" dirty="0"/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B53CEF89-1C4A-F74A-B3D6-09B06802572E}"/>
              </a:ext>
            </a:extLst>
          </p:cNvPr>
          <p:cNvSpPr/>
          <p:nvPr/>
        </p:nvSpPr>
        <p:spPr>
          <a:xfrm>
            <a:off x="5659867" y="2966263"/>
            <a:ext cx="1067505" cy="1297172"/>
          </a:xfrm>
          <a:prstGeom prst="can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grpSp>
        <p:nvGrpSpPr>
          <p:cNvPr id="9" name="组合 27">
            <a:extLst>
              <a:ext uri="{FF2B5EF4-FFF2-40B4-BE49-F238E27FC236}">
                <a16:creationId xmlns:a16="http://schemas.microsoft.com/office/drawing/2014/main" id="{3CF6BD5F-5ADF-954A-9C68-2A7378186158}"/>
              </a:ext>
            </a:extLst>
          </p:cNvPr>
          <p:cNvGrpSpPr/>
          <p:nvPr/>
        </p:nvGrpSpPr>
        <p:grpSpPr>
          <a:xfrm>
            <a:off x="8351647" y="3956440"/>
            <a:ext cx="3273425" cy="2484520"/>
            <a:chOff x="8918575" y="4303912"/>
            <a:chExt cx="3273425" cy="2484520"/>
          </a:xfrm>
        </p:grpSpPr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id="{8132AE03-0C74-B54F-AD46-B229885F04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5378" y="5471208"/>
              <a:ext cx="1891946" cy="118871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FECC4F80-C195-2E4E-9463-B5C8CAF29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8575" y="4303912"/>
              <a:ext cx="3273425" cy="1749158"/>
            </a:xfrm>
            <a:custGeom>
              <a:avLst/>
              <a:gdLst>
                <a:gd name="T0" fmla="*/ 336 w 388"/>
                <a:gd name="T1" fmla="*/ 103 h 207"/>
                <a:gd name="T2" fmla="*/ 334 w 388"/>
                <a:gd name="T3" fmla="*/ 103 h 207"/>
                <a:gd name="T4" fmla="*/ 231 w 388"/>
                <a:gd name="T5" fmla="*/ 0 h 207"/>
                <a:gd name="T6" fmla="*/ 128 w 388"/>
                <a:gd name="T7" fmla="*/ 91 h 207"/>
                <a:gd name="T8" fmla="*/ 72 w 388"/>
                <a:gd name="T9" fmla="*/ 64 h 207"/>
                <a:gd name="T10" fmla="*/ 0 w 388"/>
                <a:gd name="T11" fmla="*/ 136 h 207"/>
                <a:gd name="T12" fmla="*/ 72 w 388"/>
                <a:gd name="T13" fmla="*/ 207 h 207"/>
                <a:gd name="T14" fmla="*/ 336 w 388"/>
                <a:gd name="T15" fmla="*/ 207 h 207"/>
                <a:gd name="T16" fmla="*/ 388 w 388"/>
                <a:gd name="T17" fmla="*/ 155 h 207"/>
                <a:gd name="T18" fmla="*/ 336 w 388"/>
                <a:gd name="T19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8" h="207">
                  <a:moveTo>
                    <a:pt x="336" y="103"/>
                  </a:moveTo>
                  <a:cubicBezTo>
                    <a:pt x="335" y="103"/>
                    <a:pt x="335" y="103"/>
                    <a:pt x="334" y="103"/>
                  </a:cubicBezTo>
                  <a:cubicBezTo>
                    <a:pt x="334" y="46"/>
                    <a:pt x="288" y="0"/>
                    <a:pt x="231" y="0"/>
                  </a:cubicBezTo>
                  <a:cubicBezTo>
                    <a:pt x="178" y="0"/>
                    <a:pt x="134" y="40"/>
                    <a:pt x="128" y="91"/>
                  </a:cubicBezTo>
                  <a:cubicBezTo>
                    <a:pt x="115" y="75"/>
                    <a:pt x="95" y="64"/>
                    <a:pt x="72" y="64"/>
                  </a:cubicBezTo>
                  <a:cubicBezTo>
                    <a:pt x="32" y="64"/>
                    <a:pt x="0" y="96"/>
                    <a:pt x="0" y="136"/>
                  </a:cubicBezTo>
                  <a:cubicBezTo>
                    <a:pt x="0" y="175"/>
                    <a:pt x="32" y="207"/>
                    <a:pt x="72" y="207"/>
                  </a:cubicBezTo>
                  <a:cubicBezTo>
                    <a:pt x="336" y="207"/>
                    <a:pt x="336" y="207"/>
                    <a:pt x="336" y="207"/>
                  </a:cubicBezTo>
                  <a:cubicBezTo>
                    <a:pt x="365" y="207"/>
                    <a:pt x="388" y="184"/>
                    <a:pt x="388" y="155"/>
                  </a:cubicBezTo>
                  <a:cubicBezTo>
                    <a:pt x="388" y="126"/>
                    <a:pt x="365" y="103"/>
                    <a:pt x="336" y="103"/>
                  </a:cubicBezTo>
                </a:path>
              </a:pathLst>
            </a:custGeom>
            <a:solidFill>
              <a:srgbClr val="FFFFFF">
                <a:alpha val="44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307B9C60-3EE6-A74B-9F45-2D2CDC0659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68262" y="5410524"/>
              <a:ext cx="2009748" cy="1274387"/>
            </a:xfrm>
            <a:custGeom>
              <a:avLst/>
              <a:gdLst>
                <a:gd name="T0" fmla="*/ 0 w 238"/>
                <a:gd name="T1" fmla="*/ 151 h 151"/>
                <a:gd name="T2" fmla="*/ 238 w 238"/>
                <a:gd name="T3" fmla="*/ 151 h 151"/>
                <a:gd name="T4" fmla="*/ 238 w 238"/>
                <a:gd name="T5" fmla="*/ 8 h 151"/>
                <a:gd name="T6" fmla="*/ 230 w 238"/>
                <a:gd name="T7" fmla="*/ 0 h 151"/>
                <a:gd name="T8" fmla="*/ 8 w 238"/>
                <a:gd name="T9" fmla="*/ 0 h 151"/>
                <a:gd name="T10" fmla="*/ 0 w 238"/>
                <a:gd name="T11" fmla="*/ 8 h 151"/>
                <a:gd name="T12" fmla="*/ 0 w 238"/>
                <a:gd name="T13" fmla="*/ 151 h 151"/>
                <a:gd name="T14" fmla="*/ 226 w 238"/>
                <a:gd name="T15" fmla="*/ 144 h 151"/>
                <a:gd name="T16" fmla="*/ 12 w 238"/>
                <a:gd name="T17" fmla="*/ 144 h 151"/>
                <a:gd name="T18" fmla="*/ 12 w 238"/>
                <a:gd name="T19" fmla="*/ 12 h 151"/>
                <a:gd name="T20" fmla="*/ 226 w 238"/>
                <a:gd name="T21" fmla="*/ 12 h 151"/>
                <a:gd name="T22" fmla="*/ 226 w 238"/>
                <a:gd name="T23" fmla="*/ 14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151">
                  <a:moveTo>
                    <a:pt x="0" y="151"/>
                  </a:moveTo>
                  <a:cubicBezTo>
                    <a:pt x="238" y="151"/>
                    <a:pt x="238" y="151"/>
                    <a:pt x="238" y="151"/>
                  </a:cubicBezTo>
                  <a:cubicBezTo>
                    <a:pt x="238" y="8"/>
                    <a:pt x="238" y="8"/>
                    <a:pt x="238" y="8"/>
                  </a:cubicBezTo>
                  <a:cubicBezTo>
                    <a:pt x="238" y="4"/>
                    <a:pt x="234" y="0"/>
                    <a:pt x="2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lnTo>
                    <a:pt x="0" y="151"/>
                  </a:lnTo>
                  <a:close/>
                  <a:moveTo>
                    <a:pt x="226" y="144"/>
                  </a:moveTo>
                  <a:cubicBezTo>
                    <a:pt x="12" y="144"/>
                    <a:pt x="12" y="144"/>
                    <a:pt x="12" y="14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226" y="12"/>
                    <a:pt x="226" y="12"/>
                    <a:pt x="226" y="12"/>
                  </a:cubicBezTo>
                  <a:lnTo>
                    <a:pt x="226" y="144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CE49937-654A-2341-90DF-D0642F50E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964" y="6684909"/>
              <a:ext cx="2516647" cy="103523"/>
            </a:xfrm>
            <a:custGeom>
              <a:avLst/>
              <a:gdLst>
                <a:gd name="T0" fmla="*/ 0 w 298"/>
                <a:gd name="T1" fmla="*/ 0 h 12"/>
                <a:gd name="T2" fmla="*/ 0 w 298"/>
                <a:gd name="T3" fmla="*/ 1 h 12"/>
                <a:gd name="T4" fmla="*/ 11 w 298"/>
                <a:gd name="T5" fmla="*/ 12 h 12"/>
                <a:gd name="T6" fmla="*/ 287 w 298"/>
                <a:gd name="T7" fmla="*/ 12 h 12"/>
                <a:gd name="T8" fmla="*/ 298 w 298"/>
                <a:gd name="T9" fmla="*/ 1 h 12"/>
                <a:gd name="T10" fmla="*/ 298 w 298"/>
                <a:gd name="T11" fmla="*/ 0 h 12"/>
                <a:gd name="T12" fmla="*/ 0 w 298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1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"/>
                    <a:pt x="5" y="12"/>
                    <a:pt x="11" y="12"/>
                  </a:cubicBezTo>
                  <a:cubicBezTo>
                    <a:pt x="287" y="12"/>
                    <a:pt x="287" y="12"/>
                    <a:pt x="287" y="12"/>
                  </a:cubicBezTo>
                  <a:cubicBezTo>
                    <a:pt x="293" y="12"/>
                    <a:pt x="298" y="7"/>
                    <a:pt x="298" y="1"/>
                  </a:cubicBezTo>
                  <a:cubicBezTo>
                    <a:pt x="298" y="0"/>
                    <a:pt x="298" y="0"/>
                    <a:pt x="29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26C7430A-9A14-C840-9333-56FCB93CF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689" y="5564021"/>
              <a:ext cx="464062" cy="692524"/>
            </a:xfrm>
            <a:custGeom>
              <a:avLst/>
              <a:gdLst>
                <a:gd name="T0" fmla="*/ 130 w 130"/>
                <a:gd name="T1" fmla="*/ 90 h 194"/>
                <a:gd name="T2" fmla="*/ 66 w 130"/>
                <a:gd name="T3" fmla="*/ 0 h 194"/>
                <a:gd name="T4" fmla="*/ 0 w 130"/>
                <a:gd name="T5" fmla="*/ 90 h 194"/>
                <a:gd name="T6" fmla="*/ 38 w 130"/>
                <a:gd name="T7" fmla="*/ 90 h 194"/>
                <a:gd name="T8" fmla="*/ 38 w 130"/>
                <a:gd name="T9" fmla="*/ 194 h 194"/>
                <a:gd name="T10" fmla="*/ 92 w 130"/>
                <a:gd name="T11" fmla="*/ 194 h 194"/>
                <a:gd name="T12" fmla="*/ 92 w 130"/>
                <a:gd name="T13" fmla="*/ 90 h 194"/>
                <a:gd name="T14" fmla="*/ 130 w 130"/>
                <a:gd name="T15" fmla="*/ 9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194">
                  <a:moveTo>
                    <a:pt x="130" y="90"/>
                  </a:moveTo>
                  <a:lnTo>
                    <a:pt x="66" y="0"/>
                  </a:lnTo>
                  <a:lnTo>
                    <a:pt x="0" y="90"/>
                  </a:lnTo>
                  <a:lnTo>
                    <a:pt x="38" y="90"/>
                  </a:lnTo>
                  <a:lnTo>
                    <a:pt x="38" y="194"/>
                  </a:lnTo>
                  <a:lnTo>
                    <a:pt x="92" y="194"/>
                  </a:lnTo>
                  <a:lnTo>
                    <a:pt x="92" y="90"/>
                  </a:lnTo>
                  <a:lnTo>
                    <a:pt x="130" y="9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DAF6D1F9-5397-0C4E-AD79-2CBAB39F4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7661" y="4610907"/>
              <a:ext cx="464062" cy="1788426"/>
            </a:xfrm>
            <a:custGeom>
              <a:avLst/>
              <a:gdLst>
                <a:gd name="T0" fmla="*/ 130 w 130"/>
                <a:gd name="T1" fmla="*/ 89 h 501"/>
                <a:gd name="T2" fmla="*/ 64 w 130"/>
                <a:gd name="T3" fmla="*/ 0 h 501"/>
                <a:gd name="T4" fmla="*/ 0 w 130"/>
                <a:gd name="T5" fmla="*/ 89 h 501"/>
                <a:gd name="T6" fmla="*/ 38 w 130"/>
                <a:gd name="T7" fmla="*/ 89 h 501"/>
                <a:gd name="T8" fmla="*/ 38 w 130"/>
                <a:gd name="T9" fmla="*/ 501 h 501"/>
                <a:gd name="T10" fmla="*/ 92 w 130"/>
                <a:gd name="T11" fmla="*/ 501 h 501"/>
                <a:gd name="T12" fmla="*/ 92 w 130"/>
                <a:gd name="T13" fmla="*/ 89 h 501"/>
                <a:gd name="T14" fmla="*/ 130 w 130"/>
                <a:gd name="T15" fmla="*/ 89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501">
                  <a:moveTo>
                    <a:pt x="130" y="89"/>
                  </a:moveTo>
                  <a:lnTo>
                    <a:pt x="64" y="0"/>
                  </a:lnTo>
                  <a:lnTo>
                    <a:pt x="0" y="89"/>
                  </a:lnTo>
                  <a:lnTo>
                    <a:pt x="38" y="89"/>
                  </a:lnTo>
                  <a:lnTo>
                    <a:pt x="38" y="501"/>
                  </a:lnTo>
                  <a:lnTo>
                    <a:pt x="92" y="501"/>
                  </a:lnTo>
                  <a:lnTo>
                    <a:pt x="92" y="89"/>
                  </a:lnTo>
                  <a:lnTo>
                    <a:pt x="130" y="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02353FB2-2B76-8540-8B50-47BCEB5E3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5751" y="5885294"/>
              <a:ext cx="471202" cy="692524"/>
            </a:xfrm>
            <a:custGeom>
              <a:avLst/>
              <a:gdLst>
                <a:gd name="T0" fmla="*/ 0 w 132"/>
                <a:gd name="T1" fmla="*/ 104 h 194"/>
                <a:gd name="T2" fmla="*/ 66 w 132"/>
                <a:gd name="T3" fmla="*/ 194 h 194"/>
                <a:gd name="T4" fmla="*/ 132 w 132"/>
                <a:gd name="T5" fmla="*/ 104 h 194"/>
                <a:gd name="T6" fmla="*/ 95 w 132"/>
                <a:gd name="T7" fmla="*/ 104 h 194"/>
                <a:gd name="T8" fmla="*/ 95 w 132"/>
                <a:gd name="T9" fmla="*/ 0 h 194"/>
                <a:gd name="T10" fmla="*/ 40 w 132"/>
                <a:gd name="T11" fmla="*/ 0 h 194"/>
                <a:gd name="T12" fmla="*/ 40 w 132"/>
                <a:gd name="T13" fmla="*/ 104 h 194"/>
                <a:gd name="T14" fmla="*/ 0 w 132"/>
                <a:gd name="T15" fmla="*/ 10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2" h="194">
                  <a:moveTo>
                    <a:pt x="0" y="104"/>
                  </a:moveTo>
                  <a:lnTo>
                    <a:pt x="66" y="194"/>
                  </a:lnTo>
                  <a:lnTo>
                    <a:pt x="132" y="104"/>
                  </a:lnTo>
                  <a:lnTo>
                    <a:pt x="95" y="104"/>
                  </a:lnTo>
                  <a:lnTo>
                    <a:pt x="95" y="0"/>
                  </a:lnTo>
                  <a:lnTo>
                    <a:pt x="40" y="0"/>
                  </a:lnTo>
                  <a:lnTo>
                    <a:pt x="4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TextBox 58">
            <a:extLst>
              <a:ext uri="{FF2B5EF4-FFF2-40B4-BE49-F238E27FC236}">
                <a16:creationId xmlns:a16="http://schemas.microsoft.com/office/drawing/2014/main" id="{7880493D-FFC2-2240-8956-7AF254780006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Box 25">
            <a:extLst>
              <a:ext uri="{FF2B5EF4-FFF2-40B4-BE49-F238E27FC236}">
                <a16:creationId xmlns:a16="http://schemas.microsoft.com/office/drawing/2014/main" id="{D7EBC4F3-B882-E846-B2F3-4B9E6D006A53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7286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文本框 11">
            <a:extLst>
              <a:ext uri="{FF2B5EF4-FFF2-40B4-BE49-F238E27FC236}">
                <a16:creationId xmlns:a16="http://schemas.microsoft.com/office/drawing/2014/main" id="{9167A3B7-0419-4549-A5F5-3F8793EAE4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1655" y="3325605"/>
            <a:ext cx="13906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王海良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0888BB-A856-2F4C-9272-3CB95BA3929A}"/>
              </a:ext>
            </a:extLst>
          </p:cNvPr>
          <p:cNvSpPr txBox="1"/>
          <p:nvPr/>
        </p:nvSpPr>
        <p:spPr>
          <a:xfrm>
            <a:off x="841655" y="3994961"/>
            <a:ext cx="3953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主讲老师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华夏春松联合创始人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&amp;CEO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4F8488-FA06-D144-82BA-B9DAB1891EEC}"/>
              </a:ext>
            </a:extLst>
          </p:cNvPr>
          <p:cNvSpPr txBox="1"/>
          <p:nvPr/>
        </p:nvSpPr>
        <p:spPr>
          <a:xfrm>
            <a:off x="723737" y="2073340"/>
            <a:ext cx="71994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账号体系</a:t>
            </a:r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权限，部门和角色</a:t>
            </a:r>
            <a:endParaRPr lang="en-US" altLang="zh-CN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35">
            <a:extLst>
              <a:ext uri="{FF2B5EF4-FFF2-40B4-BE49-F238E27FC236}">
                <a16:creationId xmlns:a16="http://schemas.microsoft.com/office/drawing/2014/main" id="{4513DE40-510F-3044-B7CA-64073B7524D2}"/>
              </a:ext>
            </a:extLst>
          </p:cNvPr>
          <p:cNvSpPr/>
          <p:nvPr/>
        </p:nvSpPr>
        <p:spPr>
          <a:xfrm>
            <a:off x="788217" y="375889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fontAlgn="auto"/>
            <a:r>
              <a:rPr lang="zh-CN" altLang="en-US" sz="44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2783A392-FB5C-4DBB-8B6D-E822AB6FB32A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C182D0D-7D22-4B76-AC00-E6F8F50495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3272" y="4092575"/>
            <a:ext cx="6237171" cy="1651695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82098076-9032-4CA6-89F0-E8FDF04A8335}"/>
              </a:ext>
            </a:extLst>
          </p:cNvPr>
          <p:cNvGrpSpPr/>
          <p:nvPr/>
        </p:nvGrpSpPr>
        <p:grpSpPr>
          <a:xfrm>
            <a:off x="603987" y="4552346"/>
            <a:ext cx="3675429" cy="1756365"/>
            <a:chOff x="603987" y="4552346"/>
            <a:chExt cx="3675429" cy="1756365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B2356AEF-B8CE-44E9-8370-CE2C0515EF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33402" y="4552346"/>
              <a:ext cx="1109019" cy="1109019"/>
            </a:xfrm>
            <a:prstGeom prst="rect">
              <a:avLst/>
            </a:prstGeom>
          </p:spPr>
        </p:pic>
        <p:sp>
          <p:nvSpPr>
            <p:cNvPr id="19" name="文本框 11">
              <a:extLst>
                <a:ext uri="{FF2B5EF4-FFF2-40B4-BE49-F238E27FC236}">
                  <a16:creationId xmlns:a16="http://schemas.microsoft.com/office/drawing/2014/main" id="{1190B3D9-AA7F-472F-948D-DAC7725156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3987" y="5709013"/>
              <a:ext cx="3506788" cy="338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Chatopera 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用户群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C585AF7-E4DF-4955-8292-E3455CB387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2628" y="6047101"/>
              <a:ext cx="3506788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春松客服，</a:t>
              </a:r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Chatopera 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机器人平台用户讨论群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9CFA9F67-26A9-46D3-AE18-868DB542AC10}"/>
              </a:ext>
            </a:extLst>
          </p:cNvPr>
          <p:cNvSpPr/>
          <p:nvPr/>
        </p:nvSpPr>
        <p:spPr>
          <a:xfrm>
            <a:off x="788217" y="1157865"/>
            <a:ext cx="8431530" cy="584775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fontAlgn="auto"/>
            <a:r>
              <a:rPr lang="zh-CN" altLang="en-US" sz="32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做好开源客服系统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423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1">
            <a:extLst>
              <a:ext uri="{FF2B5EF4-FFF2-40B4-BE49-F238E27FC236}">
                <a16:creationId xmlns:a16="http://schemas.microsoft.com/office/drawing/2014/main" id="{0F41438D-BDDE-43BC-824B-63C207B6D8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4080" y="4943120"/>
            <a:ext cx="35067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公众号</a:t>
            </a:r>
          </a:p>
        </p:txBody>
      </p:sp>
      <p:pic>
        <p:nvPicPr>
          <p:cNvPr id="19" name="图片 12" descr="qrcode_for_gh_1853b7a9c17e_344">
            <a:extLst>
              <a:ext uri="{FF2B5EF4-FFF2-40B4-BE49-F238E27FC236}">
                <a16:creationId xmlns:a16="http://schemas.microsoft.com/office/drawing/2014/main" id="{9252130B-9840-4D25-B58E-FA659ED79A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756418" y="3247670"/>
            <a:ext cx="1660525" cy="166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图片 36" descr="未标题-1_03">
            <a:extLst>
              <a:ext uri="{FF2B5EF4-FFF2-40B4-BE49-F238E27FC236}">
                <a16:creationId xmlns:a16="http://schemas.microsoft.com/office/drawing/2014/main" id="{301B2EC2-6EF2-40B8-9E19-3F4F7C0E51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60825" y="454025"/>
            <a:ext cx="4070350" cy="124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4756CA59-6F6B-4877-B83C-1F0760DA460D}"/>
              </a:ext>
            </a:extLst>
          </p:cNvPr>
          <p:cNvSpPr/>
          <p:nvPr/>
        </p:nvSpPr>
        <p:spPr>
          <a:xfrm>
            <a:off x="2306955" y="1901190"/>
            <a:ext cx="8431530" cy="769441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>
            <a:spAutoFit/>
          </a:bodyPr>
          <a:lstStyle/>
          <a:p>
            <a:pPr algn="ctr" fontAlgn="auto"/>
            <a:r>
              <a:rPr lang="zh-CN" altLang="en-US" sz="4400" b="1" noProof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做好开源客服系统</a:t>
            </a: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00BBD5D4-5A85-49FC-9EF4-FD6AC5BBA01F}"/>
              </a:ext>
            </a:extLst>
          </p:cNvPr>
          <p:cNvSpPr/>
          <p:nvPr/>
        </p:nvSpPr>
        <p:spPr>
          <a:xfrm>
            <a:off x="9685020" y="653660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C477F886-6CEB-4B7D-AF91-7A34A3B3CA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1607" y="3231001"/>
            <a:ext cx="1695450" cy="1695450"/>
          </a:xfrm>
          <a:prstGeom prst="rect">
            <a:avLst/>
          </a:prstGeom>
        </p:spPr>
      </p:pic>
      <p:sp>
        <p:nvSpPr>
          <p:cNvPr id="24" name="文本框 11">
            <a:extLst>
              <a:ext uri="{FF2B5EF4-FFF2-40B4-BE49-F238E27FC236}">
                <a16:creationId xmlns:a16="http://schemas.microsoft.com/office/drawing/2014/main" id="{0A094DDA-A116-4640-9D33-02A9ADC3B5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47105" y="4930550"/>
            <a:ext cx="35067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用户群</a:t>
            </a:r>
          </a:p>
        </p:txBody>
      </p:sp>
      <p:sp>
        <p:nvSpPr>
          <p:cNvPr id="25" name="文本框 11">
            <a:extLst>
              <a:ext uri="{FF2B5EF4-FFF2-40B4-BE49-F238E27FC236}">
                <a16:creationId xmlns:a16="http://schemas.microsoft.com/office/drawing/2014/main" id="{E59FBD53-696D-4C9C-B0AA-72BA76B4CB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33286" y="5329844"/>
            <a:ext cx="3506788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最新更新，动态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49FC63E-9760-4B9C-A9C0-8FC1F93608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5931" y="5329844"/>
            <a:ext cx="3506788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春松客服，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Chatopera 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机器人平台用户讨论群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248838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F78AB14-F768-4638-A8F3-5FB11B912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763" y="757011"/>
            <a:ext cx="897293" cy="1325563"/>
          </a:xfrm>
        </p:spPr>
        <p:txBody>
          <a:bodyPr/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资源</a:t>
            </a:r>
            <a:endParaRPr 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C007839-140A-4491-967B-9AED40BDB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文档中心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https://docs.chatopera.com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开源地址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http://github.com/chatopera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春松客服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https://github.com/chatopera/cskefu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博客地址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https://blog.chatopera.com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Chatopera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云服务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https://bot.chatopera.com/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BBE2DD58-9238-4A25-B1CB-42317C3AE26F}"/>
              </a:ext>
            </a:extLst>
          </p:cNvPr>
          <p:cNvSpPr/>
          <p:nvPr/>
        </p:nvSpPr>
        <p:spPr>
          <a:xfrm>
            <a:off x="9734551" y="6546231"/>
            <a:ext cx="2457449" cy="2444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</a:t>
            </a:r>
            <a:r>
              <a:rPr lang="en-US" altLang="zh-CN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© </a:t>
            </a:r>
            <a:r>
              <a:rPr lang="zh-CN" altLang="en-US" sz="105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北京华夏春松科技有限公司</a:t>
            </a:r>
            <a:endParaRPr lang="en-US" sz="105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5908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03146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75DE06C4-2AC1-484E-9283-FF845EA66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5493" y="53194"/>
            <a:ext cx="6464532" cy="14347019"/>
          </a:xfrm>
          <a:prstGeom prst="rect">
            <a:avLst/>
          </a:prstGeom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CAB91402-7AEF-E342-96B1-459B7EC5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7893" y="205594"/>
            <a:ext cx="6464532" cy="14347019"/>
          </a:xfrm>
          <a:prstGeom prst="rect">
            <a:avLst/>
          </a:prstGeom>
        </p:spPr>
      </p:pic>
      <p:pic>
        <p:nvPicPr>
          <p:cNvPr id="8" name="Picture 3">
            <a:extLst>
              <a:ext uri="{FF2B5EF4-FFF2-40B4-BE49-F238E27FC236}">
                <a16:creationId xmlns:a16="http://schemas.microsoft.com/office/drawing/2014/main" id="{EAEAB38A-3A25-0445-98F5-39A555AA4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0293" y="357994"/>
            <a:ext cx="6464532" cy="1434701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171E706-1726-3142-97AC-244C99514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6850" y="-1"/>
            <a:ext cx="3105150" cy="6858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2CB94D0-3038-C640-BF87-161CD1EEDE64}"/>
              </a:ext>
            </a:extLst>
          </p:cNvPr>
          <p:cNvSpPr txBox="1"/>
          <p:nvPr/>
        </p:nvSpPr>
        <p:spPr>
          <a:xfrm>
            <a:off x="162612" y="1681109"/>
            <a:ext cx="8924238" cy="45498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王海良，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Chatopera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联合创始人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&amp;CEO，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微软人工智能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最有价值专家。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2011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年毕业于北邮，后加入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IBM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工作四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年，先后工作于软件开发实验室和创新中心。从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开始工作于创业公司，三角兽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算法工程师，呤呤英语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产品负责人，负责智能对话系统研发，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年出版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智能问答与深度学习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一书。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5152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825" y="296872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分享大纲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58">
            <a:extLst>
              <a:ext uri="{FF2B5EF4-FFF2-40B4-BE49-F238E27FC236}">
                <a16:creationId xmlns:a16="http://schemas.microsoft.com/office/drawing/2014/main" id="{43A8894D-F348-4A7D-A18B-9BBC831A63F9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C43D04F8-61D4-4F17-A886-F573DAE5C6F7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4">
            <a:extLst>
              <a:ext uri="{FF2B5EF4-FFF2-40B4-BE49-F238E27FC236}">
                <a16:creationId xmlns:a16="http://schemas.microsoft.com/office/drawing/2014/main" id="{463A06FD-59C7-3C48-85B0-F04AE2A4D478}"/>
              </a:ext>
            </a:extLst>
          </p:cNvPr>
          <p:cNvSpPr txBox="1"/>
          <p:nvPr/>
        </p:nvSpPr>
        <p:spPr>
          <a:xfrm>
            <a:off x="907522" y="1622435"/>
            <a:ext cx="11473453" cy="747896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514350" indent="-514350" hangingPunct="0">
              <a:lnSpc>
                <a:spcPct val="150000"/>
              </a:lnSpc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账号模块的设计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 hangingPunct="0">
              <a:lnSpc>
                <a:spcPct val="150000"/>
              </a:lnSpc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单点登录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坐席的状态设置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代码讲解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zh-CN" altLang="en-US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indent="-514350">
              <a:lnSpc>
                <a:spcPct val="150000"/>
              </a:lnSpc>
              <a:buFontTx/>
              <a:buAutoNum type="arabicPeriod"/>
            </a:pPr>
            <a:endParaRPr lang="zh-CN" altLang="en-US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14350" marR="0" indent="-51435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endParaRPr kumimoji="0" lang="zh-CN" altLang="en-US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</p:spTree>
    <p:extLst>
      <p:ext uri="{BB962C8B-B14F-4D97-AF65-F5344CB8AC3E}">
        <p14:creationId xmlns:p14="http://schemas.microsoft.com/office/powerpoint/2010/main" val="292194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36">
            <a:extLst>
              <a:ext uri="{FF2B5EF4-FFF2-40B4-BE49-F238E27FC236}">
                <a16:creationId xmlns:a16="http://schemas.microsoft.com/office/drawing/2014/main" id="{B8C4DA4D-602B-6244-A8D7-3748B4965C9A}"/>
              </a:ext>
            </a:extLst>
          </p:cNvPr>
          <p:cNvGrpSpPr/>
          <p:nvPr/>
        </p:nvGrpSpPr>
        <p:grpSpPr>
          <a:xfrm flipH="1">
            <a:off x="-183386" y="-156395"/>
            <a:ext cx="6395162" cy="6705241"/>
            <a:chOff x="-720565" y="230326"/>
            <a:chExt cx="6395162" cy="6705241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1AAFF16C-EAAE-5446-8FCE-BC472D51D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-623787" y="814935"/>
              <a:ext cx="5528121" cy="5905351"/>
            </a:xfrm>
            <a:custGeom>
              <a:avLst/>
              <a:gdLst>
                <a:gd name="T0" fmla="*/ 502 w 1182"/>
                <a:gd name="T1" fmla="*/ 4 h 1263"/>
                <a:gd name="T2" fmla="*/ 0 w 1182"/>
                <a:gd name="T3" fmla="*/ 301 h 1263"/>
                <a:gd name="T4" fmla="*/ 86 w 1182"/>
                <a:gd name="T5" fmla="*/ 355 h 1263"/>
                <a:gd name="T6" fmla="*/ 242 w 1182"/>
                <a:gd name="T7" fmla="*/ 197 h 1263"/>
                <a:gd name="T8" fmla="*/ 242 w 1182"/>
                <a:gd name="T9" fmla="*/ 197 h 1263"/>
                <a:gd name="T10" fmla="*/ 501 w 1182"/>
                <a:gd name="T11" fmla="*/ 105 h 1263"/>
                <a:gd name="T12" fmla="*/ 512 w 1182"/>
                <a:gd name="T13" fmla="*/ 104 h 1263"/>
                <a:gd name="T14" fmla="*/ 618 w 1182"/>
                <a:gd name="T15" fmla="*/ 108 h 1263"/>
                <a:gd name="T16" fmla="*/ 635 w 1182"/>
                <a:gd name="T17" fmla="*/ 110 h 1263"/>
                <a:gd name="T18" fmla="*/ 748 w 1182"/>
                <a:gd name="T19" fmla="*/ 145 h 1263"/>
                <a:gd name="T20" fmla="*/ 748 w 1182"/>
                <a:gd name="T21" fmla="*/ 145 h 1263"/>
                <a:gd name="T22" fmla="*/ 1039 w 1182"/>
                <a:gd name="T23" fmla="*/ 432 h 1263"/>
                <a:gd name="T24" fmla="*/ 1041 w 1182"/>
                <a:gd name="T25" fmla="*/ 433 h 1263"/>
                <a:gd name="T26" fmla="*/ 990 w 1182"/>
                <a:gd name="T27" fmla="*/ 940 h 1263"/>
                <a:gd name="T28" fmla="*/ 989 w 1182"/>
                <a:gd name="T29" fmla="*/ 940 h 1263"/>
                <a:gd name="T30" fmla="*/ 889 w 1182"/>
                <a:gd name="T31" fmla="*/ 1054 h 1263"/>
                <a:gd name="T32" fmla="*/ 583 w 1182"/>
                <a:gd name="T33" fmla="*/ 1176 h 1263"/>
                <a:gd name="T34" fmla="*/ 307 w 1182"/>
                <a:gd name="T35" fmla="*/ 1126 h 1263"/>
                <a:gd name="T36" fmla="*/ 263 w 1182"/>
                <a:gd name="T37" fmla="*/ 1217 h 1263"/>
                <a:gd name="T38" fmla="*/ 382 w 1182"/>
                <a:gd name="T39" fmla="*/ 1260 h 1263"/>
                <a:gd name="T40" fmla="*/ 387 w 1182"/>
                <a:gd name="T41" fmla="*/ 1241 h 1263"/>
                <a:gd name="T42" fmla="*/ 587 w 1182"/>
                <a:gd name="T43" fmla="*/ 1258 h 1263"/>
                <a:gd name="T44" fmla="*/ 958 w 1182"/>
                <a:gd name="T45" fmla="*/ 1101 h 1263"/>
                <a:gd name="T46" fmla="*/ 972 w 1182"/>
                <a:gd name="T47" fmla="*/ 1116 h 1263"/>
                <a:gd name="T48" fmla="*/ 1179 w 1182"/>
                <a:gd name="T49" fmla="*/ 677 h 1263"/>
                <a:gd name="T50" fmla="*/ 1170 w 1182"/>
                <a:gd name="T51" fmla="*/ 676 h 1263"/>
                <a:gd name="T52" fmla="*/ 918 w 1182"/>
                <a:gd name="T53" fmla="*/ 137 h 1263"/>
                <a:gd name="T54" fmla="*/ 923 w 1182"/>
                <a:gd name="T55" fmla="*/ 130 h 1263"/>
                <a:gd name="T56" fmla="*/ 632 w 1182"/>
                <a:gd name="T57" fmla="*/ 7 h 1263"/>
                <a:gd name="T58" fmla="*/ 502 w 1182"/>
                <a:gd name="T59" fmla="*/ 4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82" h="1263">
                  <a:moveTo>
                    <a:pt x="502" y="4"/>
                  </a:moveTo>
                  <a:cubicBezTo>
                    <a:pt x="302" y="19"/>
                    <a:pt x="107" y="131"/>
                    <a:pt x="0" y="301"/>
                  </a:cubicBezTo>
                  <a:cubicBezTo>
                    <a:pt x="29" y="319"/>
                    <a:pt x="57" y="337"/>
                    <a:pt x="86" y="355"/>
                  </a:cubicBezTo>
                  <a:cubicBezTo>
                    <a:pt x="126" y="292"/>
                    <a:pt x="180" y="238"/>
                    <a:pt x="242" y="197"/>
                  </a:cubicBezTo>
                  <a:cubicBezTo>
                    <a:pt x="242" y="196"/>
                    <a:pt x="243" y="197"/>
                    <a:pt x="242" y="197"/>
                  </a:cubicBezTo>
                  <a:cubicBezTo>
                    <a:pt x="319" y="145"/>
                    <a:pt x="409" y="112"/>
                    <a:pt x="501" y="105"/>
                  </a:cubicBezTo>
                  <a:cubicBezTo>
                    <a:pt x="505" y="105"/>
                    <a:pt x="509" y="104"/>
                    <a:pt x="512" y="104"/>
                  </a:cubicBezTo>
                  <a:cubicBezTo>
                    <a:pt x="548" y="102"/>
                    <a:pt x="583" y="103"/>
                    <a:pt x="618" y="108"/>
                  </a:cubicBezTo>
                  <a:cubicBezTo>
                    <a:pt x="624" y="108"/>
                    <a:pt x="629" y="109"/>
                    <a:pt x="635" y="110"/>
                  </a:cubicBezTo>
                  <a:cubicBezTo>
                    <a:pt x="674" y="117"/>
                    <a:pt x="712" y="130"/>
                    <a:pt x="748" y="145"/>
                  </a:cubicBezTo>
                  <a:cubicBezTo>
                    <a:pt x="748" y="145"/>
                    <a:pt x="749" y="144"/>
                    <a:pt x="748" y="145"/>
                  </a:cubicBezTo>
                  <a:cubicBezTo>
                    <a:pt x="876" y="200"/>
                    <a:pt x="984" y="305"/>
                    <a:pt x="1039" y="432"/>
                  </a:cubicBezTo>
                  <a:cubicBezTo>
                    <a:pt x="1042" y="431"/>
                    <a:pt x="1038" y="434"/>
                    <a:pt x="1041" y="433"/>
                  </a:cubicBezTo>
                  <a:cubicBezTo>
                    <a:pt x="1110" y="598"/>
                    <a:pt x="1090" y="791"/>
                    <a:pt x="990" y="940"/>
                  </a:cubicBezTo>
                  <a:cubicBezTo>
                    <a:pt x="988" y="939"/>
                    <a:pt x="992" y="942"/>
                    <a:pt x="989" y="940"/>
                  </a:cubicBezTo>
                  <a:cubicBezTo>
                    <a:pt x="962" y="983"/>
                    <a:pt x="928" y="1021"/>
                    <a:pt x="889" y="1054"/>
                  </a:cubicBezTo>
                  <a:cubicBezTo>
                    <a:pt x="804" y="1126"/>
                    <a:pt x="695" y="1167"/>
                    <a:pt x="583" y="1176"/>
                  </a:cubicBezTo>
                  <a:cubicBezTo>
                    <a:pt x="488" y="1183"/>
                    <a:pt x="392" y="1167"/>
                    <a:pt x="307" y="1126"/>
                  </a:cubicBezTo>
                  <a:cubicBezTo>
                    <a:pt x="292" y="1157"/>
                    <a:pt x="278" y="1187"/>
                    <a:pt x="263" y="1217"/>
                  </a:cubicBezTo>
                  <a:cubicBezTo>
                    <a:pt x="301" y="1236"/>
                    <a:pt x="341" y="1250"/>
                    <a:pt x="382" y="1260"/>
                  </a:cubicBezTo>
                  <a:cubicBezTo>
                    <a:pt x="383" y="1254"/>
                    <a:pt x="385" y="1247"/>
                    <a:pt x="387" y="1241"/>
                  </a:cubicBezTo>
                  <a:cubicBezTo>
                    <a:pt x="452" y="1258"/>
                    <a:pt x="520" y="1263"/>
                    <a:pt x="587" y="1258"/>
                  </a:cubicBezTo>
                  <a:cubicBezTo>
                    <a:pt x="723" y="1247"/>
                    <a:pt x="857" y="1192"/>
                    <a:pt x="958" y="1101"/>
                  </a:cubicBezTo>
                  <a:cubicBezTo>
                    <a:pt x="962" y="1106"/>
                    <a:pt x="967" y="1111"/>
                    <a:pt x="972" y="1116"/>
                  </a:cubicBezTo>
                  <a:cubicBezTo>
                    <a:pt x="1094" y="1005"/>
                    <a:pt x="1168" y="842"/>
                    <a:pt x="1179" y="677"/>
                  </a:cubicBezTo>
                  <a:cubicBezTo>
                    <a:pt x="1176" y="677"/>
                    <a:pt x="1173" y="677"/>
                    <a:pt x="1170" y="676"/>
                  </a:cubicBezTo>
                  <a:cubicBezTo>
                    <a:pt x="1182" y="471"/>
                    <a:pt x="1083" y="260"/>
                    <a:pt x="918" y="137"/>
                  </a:cubicBezTo>
                  <a:cubicBezTo>
                    <a:pt x="920" y="135"/>
                    <a:pt x="921" y="132"/>
                    <a:pt x="923" y="130"/>
                  </a:cubicBezTo>
                  <a:cubicBezTo>
                    <a:pt x="837" y="66"/>
                    <a:pt x="737" y="22"/>
                    <a:pt x="632" y="7"/>
                  </a:cubicBezTo>
                  <a:cubicBezTo>
                    <a:pt x="589" y="1"/>
                    <a:pt x="545" y="0"/>
                    <a:pt x="502" y="4"/>
                  </a:cubicBezTo>
                </a:path>
              </a:pathLst>
            </a:custGeom>
            <a:solidFill>
              <a:schemeClr val="bg1">
                <a:alpha val="1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F3160D69-30A2-154F-B255-276B2EFC9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9936" y="1273142"/>
              <a:ext cx="1463502" cy="2717647"/>
            </a:xfrm>
            <a:custGeom>
              <a:avLst/>
              <a:gdLst>
                <a:gd name="T0" fmla="*/ 29 w 313"/>
                <a:gd name="T1" fmla="*/ 0 h 581"/>
                <a:gd name="T2" fmla="*/ 5 w 313"/>
                <a:gd name="T3" fmla="*/ 32 h 581"/>
                <a:gd name="T4" fmla="*/ 0 w 313"/>
                <a:gd name="T5" fmla="*/ 39 h 581"/>
                <a:gd name="T6" fmla="*/ 252 w 313"/>
                <a:gd name="T7" fmla="*/ 578 h 581"/>
                <a:gd name="T8" fmla="*/ 261 w 313"/>
                <a:gd name="T9" fmla="*/ 579 h 581"/>
                <a:gd name="T10" fmla="*/ 301 w 313"/>
                <a:gd name="T11" fmla="*/ 581 h 581"/>
                <a:gd name="T12" fmla="*/ 29 w 313"/>
                <a:gd name="T13" fmla="*/ 0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3" h="581">
                  <a:moveTo>
                    <a:pt x="29" y="0"/>
                  </a:moveTo>
                  <a:cubicBezTo>
                    <a:pt x="21" y="11"/>
                    <a:pt x="13" y="21"/>
                    <a:pt x="5" y="32"/>
                  </a:cubicBezTo>
                  <a:cubicBezTo>
                    <a:pt x="3" y="34"/>
                    <a:pt x="2" y="37"/>
                    <a:pt x="0" y="39"/>
                  </a:cubicBezTo>
                  <a:cubicBezTo>
                    <a:pt x="165" y="162"/>
                    <a:pt x="264" y="373"/>
                    <a:pt x="252" y="578"/>
                  </a:cubicBezTo>
                  <a:cubicBezTo>
                    <a:pt x="261" y="579"/>
                    <a:pt x="261" y="579"/>
                    <a:pt x="261" y="579"/>
                  </a:cubicBezTo>
                  <a:cubicBezTo>
                    <a:pt x="274" y="580"/>
                    <a:pt x="288" y="580"/>
                    <a:pt x="301" y="581"/>
                  </a:cubicBezTo>
                  <a:cubicBezTo>
                    <a:pt x="313" y="360"/>
                    <a:pt x="207" y="132"/>
                    <a:pt x="2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4581C50A-50CF-4542-8028-CB85C21E2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19428" y="5140258"/>
              <a:ext cx="1915784" cy="1028993"/>
            </a:xfrm>
            <a:custGeom>
              <a:avLst/>
              <a:gdLst>
                <a:gd name="T0" fmla="*/ 39 w 410"/>
                <a:gd name="T1" fmla="*/ 0 h 220"/>
                <a:gd name="T2" fmla="*/ 0 w 410"/>
                <a:gd name="T3" fmla="*/ 30 h 220"/>
                <a:gd name="T4" fmla="*/ 204 w 410"/>
                <a:gd name="T5" fmla="*/ 182 h 220"/>
                <a:gd name="T6" fmla="*/ 410 w 410"/>
                <a:gd name="T7" fmla="*/ 215 h 220"/>
                <a:gd name="T8" fmla="*/ 406 w 410"/>
                <a:gd name="T9" fmla="*/ 167 h 220"/>
                <a:gd name="T10" fmla="*/ 221 w 410"/>
                <a:gd name="T11" fmla="*/ 137 h 220"/>
                <a:gd name="T12" fmla="*/ 39 w 410"/>
                <a:gd name="T13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0" h="220">
                  <a:moveTo>
                    <a:pt x="39" y="0"/>
                  </a:moveTo>
                  <a:cubicBezTo>
                    <a:pt x="26" y="10"/>
                    <a:pt x="13" y="20"/>
                    <a:pt x="0" y="30"/>
                  </a:cubicBezTo>
                  <a:cubicBezTo>
                    <a:pt x="52" y="98"/>
                    <a:pt x="124" y="150"/>
                    <a:pt x="204" y="182"/>
                  </a:cubicBezTo>
                  <a:cubicBezTo>
                    <a:pt x="269" y="208"/>
                    <a:pt x="340" y="220"/>
                    <a:pt x="410" y="215"/>
                  </a:cubicBezTo>
                  <a:cubicBezTo>
                    <a:pt x="409" y="199"/>
                    <a:pt x="407" y="183"/>
                    <a:pt x="406" y="167"/>
                  </a:cubicBezTo>
                  <a:cubicBezTo>
                    <a:pt x="344" y="171"/>
                    <a:pt x="280" y="160"/>
                    <a:pt x="221" y="137"/>
                  </a:cubicBezTo>
                  <a:cubicBezTo>
                    <a:pt x="150" y="108"/>
                    <a:pt x="85" y="61"/>
                    <a:pt x="39" y="0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817E9638-3E34-4643-8465-07B9BD57F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5692" y="2726768"/>
              <a:ext cx="1668905" cy="4208799"/>
            </a:xfrm>
            <a:custGeom>
              <a:avLst/>
              <a:gdLst>
                <a:gd name="T0" fmla="*/ 286 w 357"/>
                <a:gd name="T1" fmla="*/ 0 h 900"/>
                <a:gd name="T2" fmla="*/ 239 w 357"/>
                <a:gd name="T3" fmla="*/ 11 h 900"/>
                <a:gd name="T4" fmla="*/ 0 w 357"/>
                <a:gd name="T5" fmla="*/ 866 h 900"/>
                <a:gd name="T6" fmla="*/ 36 w 357"/>
                <a:gd name="T7" fmla="*/ 900 h 900"/>
                <a:gd name="T8" fmla="*/ 286 w 357"/>
                <a:gd name="T9" fmla="*/ 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900">
                  <a:moveTo>
                    <a:pt x="286" y="0"/>
                  </a:moveTo>
                  <a:cubicBezTo>
                    <a:pt x="270" y="4"/>
                    <a:pt x="255" y="7"/>
                    <a:pt x="239" y="11"/>
                  </a:cubicBezTo>
                  <a:cubicBezTo>
                    <a:pt x="306" y="310"/>
                    <a:pt x="213" y="645"/>
                    <a:pt x="0" y="866"/>
                  </a:cubicBezTo>
                  <a:cubicBezTo>
                    <a:pt x="12" y="877"/>
                    <a:pt x="24" y="888"/>
                    <a:pt x="36" y="900"/>
                  </a:cubicBezTo>
                  <a:cubicBezTo>
                    <a:pt x="259" y="667"/>
                    <a:pt x="357" y="315"/>
                    <a:pt x="286" y="0"/>
                  </a:cubicBezTo>
                </a:path>
              </a:pathLst>
            </a:custGeom>
            <a:solidFill>
              <a:schemeClr val="bg1">
                <a:alpha val="41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1094A7E-04F8-D54C-AD47-56296E073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-720565" y="230326"/>
              <a:ext cx="3622212" cy="1360800"/>
            </a:xfrm>
            <a:custGeom>
              <a:avLst/>
              <a:gdLst>
                <a:gd name="T0" fmla="*/ 550 w 775"/>
                <a:gd name="T1" fmla="*/ 6 h 291"/>
                <a:gd name="T2" fmla="*/ 0 w 775"/>
                <a:gd name="T3" fmla="*/ 257 h 291"/>
                <a:gd name="T4" fmla="*/ 35 w 775"/>
                <a:gd name="T5" fmla="*/ 291 h 291"/>
                <a:gd name="T6" fmla="*/ 553 w 775"/>
                <a:gd name="T7" fmla="*/ 54 h 291"/>
                <a:gd name="T8" fmla="*/ 766 w 775"/>
                <a:gd name="T9" fmla="*/ 66 h 291"/>
                <a:gd name="T10" fmla="*/ 775 w 775"/>
                <a:gd name="T11" fmla="*/ 18 h 291"/>
                <a:gd name="T12" fmla="*/ 550 w 775"/>
                <a:gd name="T13" fmla="*/ 6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5" h="291">
                  <a:moveTo>
                    <a:pt x="550" y="6"/>
                  </a:moveTo>
                  <a:cubicBezTo>
                    <a:pt x="345" y="22"/>
                    <a:pt x="144" y="111"/>
                    <a:pt x="0" y="257"/>
                  </a:cubicBezTo>
                  <a:cubicBezTo>
                    <a:pt x="12" y="268"/>
                    <a:pt x="23" y="280"/>
                    <a:pt x="35" y="291"/>
                  </a:cubicBezTo>
                  <a:cubicBezTo>
                    <a:pt x="171" y="153"/>
                    <a:pt x="360" y="69"/>
                    <a:pt x="553" y="54"/>
                  </a:cubicBezTo>
                  <a:cubicBezTo>
                    <a:pt x="624" y="49"/>
                    <a:pt x="696" y="52"/>
                    <a:pt x="766" y="66"/>
                  </a:cubicBezTo>
                  <a:cubicBezTo>
                    <a:pt x="769" y="50"/>
                    <a:pt x="772" y="34"/>
                    <a:pt x="775" y="18"/>
                  </a:cubicBezTo>
                  <a:cubicBezTo>
                    <a:pt x="701" y="4"/>
                    <a:pt x="625" y="0"/>
                    <a:pt x="550" y="6"/>
                  </a:cubicBezTo>
                </a:path>
              </a:pathLst>
            </a:custGeom>
            <a:solidFill>
              <a:schemeClr val="bg1">
                <a:alpha val="65000"/>
              </a:schemeClr>
            </a:solidFill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CC4603A7-3149-0E49-AEF4-A827F23004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6091" y="5961875"/>
              <a:ext cx="2879601" cy="973692"/>
            </a:xfrm>
            <a:custGeom>
              <a:avLst/>
              <a:gdLst>
                <a:gd name="T0" fmla="*/ 8 w 616"/>
                <a:gd name="T1" fmla="*/ 159 h 208"/>
                <a:gd name="T2" fmla="*/ 0 w 616"/>
                <a:gd name="T3" fmla="*/ 187 h 208"/>
                <a:gd name="T4" fmla="*/ 131 w 616"/>
                <a:gd name="T5" fmla="*/ 206 h 208"/>
                <a:gd name="T6" fmla="*/ 131 w 616"/>
                <a:gd name="T7" fmla="*/ 206 h 208"/>
                <a:gd name="T8" fmla="*/ 216 w 616"/>
                <a:gd name="T9" fmla="*/ 205 h 208"/>
                <a:gd name="T10" fmla="*/ 616 w 616"/>
                <a:gd name="T11" fmla="*/ 36 h 208"/>
                <a:gd name="T12" fmla="*/ 598 w 616"/>
                <a:gd name="T13" fmla="*/ 15 h 208"/>
                <a:gd name="T14" fmla="*/ 584 w 616"/>
                <a:gd name="T15" fmla="*/ 0 h 208"/>
                <a:gd name="T16" fmla="*/ 213 w 616"/>
                <a:gd name="T17" fmla="*/ 157 h 208"/>
                <a:gd name="T18" fmla="*/ 13 w 616"/>
                <a:gd name="T19" fmla="*/ 140 h 208"/>
                <a:gd name="T20" fmla="*/ 8 w 616"/>
                <a:gd name="T21" fmla="*/ 159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6" h="208">
                  <a:moveTo>
                    <a:pt x="8" y="159"/>
                  </a:moveTo>
                  <a:cubicBezTo>
                    <a:pt x="6" y="167"/>
                    <a:pt x="1" y="185"/>
                    <a:pt x="0" y="187"/>
                  </a:cubicBezTo>
                  <a:cubicBezTo>
                    <a:pt x="43" y="198"/>
                    <a:pt x="87" y="204"/>
                    <a:pt x="131" y="206"/>
                  </a:cubicBezTo>
                  <a:cubicBezTo>
                    <a:pt x="131" y="205"/>
                    <a:pt x="131" y="205"/>
                    <a:pt x="131" y="206"/>
                  </a:cubicBezTo>
                  <a:cubicBezTo>
                    <a:pt x="159" y="208"/>
                    <a:pt x="188" y="207"/>
                    <a:pt x="216" y="205"/>
                  </a:cubicBezTo>
                  <a:cubicBezTo>
                    <a:pt x="363" y="193"/>
                    <a:pt x="507" y="135"/>
                    <a:pt x="616" y="36"/>
                  </a:cubicBezTo>
                  <a:cubicBezTo>
                    <a:pt x="610" y="29"/>
                    <a:pt x="604" y="22"/>
                    <a:pt x="598" y="15"/>
                  </a:cubicBezTo>
                  <a:cubicBezTo>
                    <a:pt x="593" y="10"/>
                    <a:pt x="588" y="5"/>
                    <a:pt x="584" y="0"/>
                  </a:cubicBezTo>
                  <a:cubicBezTo>
                    <a:pt x="483" y="91"/>
                    <a:pt x="349" y="146"/>
                    <a:pt x="213" y="157"/>
                  </a:cubicBezTo>
                  <a:cubicBezTo>
                    <a:pt x="146" y="162"/>
                    <a:pt x="78" y="157"/>
                    <a:pt x="13" y="140"/>
                  </a:cubicBezTo>
                  <a:cubicBezTo>
                    <a:pt x="11" y="146"/>
                    <a:pt x="9" y="153"/>
                    <a:pt x="8" y="159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8B43434F-EC25-6249-B794-E236CD8C6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5" y="1362019"/>
              <a:ext cx="2294990" cy="551035"/>
            </a:xfrm>
            <a:custGeom>
              <a:avLst/>
              <a:gdLst>
                <a:gd name="T0" fmla="*/ 260 w 491"/>
                <a:gd name="T1" fmla="*/ 3 h 118"/>
                <a:gd name="T2" fmla="*/ 0 w 491"/>
                <a:gd name="T3" fmla="*/ 94 h 118"/>
                <a:gd name="T4" fmla="*/ 16 w 491"/>
                <a:gd name="T5" fmla="*/ 118 h 118"/>
                <a:gd name="T6" fmla="*/ 253 w 491"/>
                <a:gd name="T7" fmla="*/ 36 h 118"/>
                <a:gd name="T8" fmla="*/ 261 w 491"/>
                <a:gd name="T9" fmla="*/ 36 h 118"/>
                <a:gd name="T10" fmla="*/ 479 w 491"/>
                <a:gd name="T11" fmla="*/ 71 h 118"/>
                <a:gd name="T12" fmla="*/ 485 w 491"/>
                <a:gd name="T13" fmla="*/ 54 h 118"/>
                <a:gd name="T14" fmla="*/ 491 w 491"/>
                <a:gd name="T15" fmla="*/ 42 h 118"/>
                <a:gd name="T16" fmla="*/ 392 w 491"/>
                <a:gd name="T17" fmla="*/ 11 h 118"/>
                <a:gd name="T18" fmla="*/ 260 w 491"/>
                <a:gd name="T19" fmla="*/ 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1" h="118">
                  <a:moveTo>
                    <a:pt x="260" y="3"/>
                  </a:moveTo>
                  <a:cubicBezTo>
                    <a:pt x="168" y="11"/>
                    <a:pt x="78" y="43"/>
                    <a:pt x="0" y="94"/>
                  </a:cubicBezTo>
                  <a:cubicBezTo>
                    <a:pt x="5" y="102"/>
                    <a:pt x="11" y="110"/>
                    <a:pt x="16" y="118"/>
                  </a:cubicBezTo>
                  <a:cubicBezTo>
                    <a:pt x="86" y="70"/>
                    <a:pt x="169" y="43"/>
                    <a:pt x="253" y="36"/>
                  </a:cubicBezTo>
                  <a:cubicBezTo>
                    <a:pt x="256" y="36"/>
                    <a:pt x="258" y="36"/>
                    <a:pt x="261" y="36"/>
                  </a:cubicBezTo>
                  <a:cubicBezTo>
                    <a:pt x="335" y="31"/>
                    <a:pt x="410" y="42"/>
                    <a:pt x="479" y="71"/>
                  </a:cubicBezTo>
                  <a:cubicBezTo>
                    <a:pt x="481" y="65"/>
                    <a:pt x="483" y="60"/>
                    <a:pt x="485" y="54"/>
                  </a:cubicBezTo>
                  <a:cubicBezTo>
                    <a:pt x="487" y="50"/>
                    <a:pt x="489" y="46"/>
                    <a:pt x="491" y="42"/>
                  </a:cubicBezTo>
                  <a:cubicBezTo>
                    <a:pt x="459" y="28"/>
                    <a:pt x="426" y="17"/>
                    <a:pt x="392" y="11"/>
                  </a:cubicBezTo>
                  <a:cubicBezTo>
                    <a:pt x="349" y="2"/>
                    <a:pt x="304" y="0"/>
                    <a:pt x="260" y="3"/>
                  </a:cubicBezTo>
                </a:path>
              </a:pathLst>
            </a:custGeom>
            <a:noFill/>
            <a:ln w="9525">
              <a:solidFill>
                <a:schemeClr val="bg1">
                  <a:alpha val="56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itle 1">
            <a:extLst>
              <a:ext uri="{FF2B5EF4-FFF2-40B4-BE49-F238E27FC236}">
                <a16:creationId xmlns:a16="http://schemas.microsoft.com/office/drawing/2014/main" id="{78B2D37D-D3A4-7E46-A2A3-DC368EF8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853" y="2686766"/>
            <a:ext cx="6582037" cy="1325563"/>
          </a:xfrm>
        </p:spPr>
        <p:txBody>
          <a:bodyPr>
            <a:normAutofit/>
          </a:bodyPr>
          <a:lstStyle/>
          <a:p>
            <a:pPr hangingPunct="0">
              <a:lnSpc>
                <a:spcPct val="150000"/>
              </a:lnSpc>
              <a:spcBef>
                <a:spcPts val="0"/>
              </a:spcBef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账号模块的设计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15D475B5-23F3-F24C-8DA1-43DBD5668DA1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1A3D38BD-0966-5646-958A-A173FD75C3F7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5988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资源的管理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5B7A51FD-CDF2-49E6-A241-DA40A34C208E}"/>
              </a:ext>
            </a:extLst>
          </p:cNvPr>
          <p:cNvSpPr txBox="1"/>
          <p:nvPr/>
        </p:nvSpPr>
        <p:spPr>
          <a:xfrm>
            <a:off x="343522" y="1789386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联系人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ECFD5539-959C-2F4A-961D-4BFA28F6515B}"/>
              </a:ext>
            </a:extLst>
          </p:cNvPr>
          <p:cNvSpPr txBox="1"/>
          <p:nvPr/>
        </p:nvSpPr>
        <p:spPr>
          <a:xfrm>
            <a:off x="343522" y="2879431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客户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B737AC70-5808-2540-970C-79F555CEB8E0}"/>
              </a:ext>
            </a:extLst>
          </p:cNvPr>
          <p:cNvSpPr txBox="1"/>
          <p:nvPr/>
        </p:nvSpPr>
        <p:spPr>
          <a:xfrm>
            <a:off x="343522" y="3895092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zh-CN" altLang="en-US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历史会话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675F8236-7550-7C47-9241-28AD594F55AD}"/>
              </a:ext>
            </a:extLst>
          </p:cNvPr>
          <p:cNvSpPr txBox="1"/>
          <p:nvPr/>
        </p:nvSpPr>
        <p:spPr>
          <a:xfrm>
            <a:off x="343522" y="4985137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坐席设置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3497B7F1-CBEF-164C-862D-4D94C071F00D}"/>
              </a:ext>
            </a:extLst>
          </p:cNvPr>
          <p:cNvSpPr txBox="1"/>
          <p:nvPr/>
        </p:nvSpPr>
        <p:spPr>
          <a:xfrm>
            <a:off x="5563336" y="2855553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机器人客服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5FDFECA9-C581-6E49-BBF4-ED27EE17EAD1}"/>
              </a:ext>
            </a:extLst>
          </p:cNvPr>
          <p:cNvSpPr txBox="1"/>
          <p:nvPr/>
        </p:nvSpPr>
        <p:spPr>
          <a:xfrm>
            <a:off x="5539410" y="1863770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坐席工作台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82D6E45D-8DB4-1744-BE6C-0C7DB4B38B8B}"/>
              </a:ext>
            </a:extLst>
          </p:cNvPr>
          <p:cNvSpPr txBox="1"/>
          <p:nvPr/>
        </p:nvSpPr>
        <p:spPr>
          <a:xfrm>
            <a:off x="5539410" y="3895092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系统管理</a:t>
            </a:r>
            <a:endParaRPr kumimoji="0" lang="en-US" altLang="zh-CN" sz="4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Times New Roman" panose="02020603050405020304"/>
            </a:endParaRP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4121FB7F-0A5D-3C49-8856-D7E1732B87C7}"/>
              </a:ext>
            </a:extLst>
          </p:cNvPr>
          <p:cNvSpPr txBox="1"/>
          <p:nvPr/>
        </p:nvSpPr>
        <p:spPr>
          <a:xfrm>
            <a:off x="5563336" y="4985136"/>
            <a:ext cx="4104456" cy="1015661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l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kumimoji="0" lang="en-US" altLang="zh-CN" sz="40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Times New Roman" panose="02020603050405020304"/>
              </a:rPr>
              <a:t>……</a:t>
            </a:r>
          </a:p>
        </p:txBody>
      </p:sp>
      <p:sp>
        <p:nvSpPr>
          <p:cNvPr id="15" name="TextBox 58">
            <a:extLst>
              <a:ext uri="{FF2B5EF4-FFF2-40B4-BE49-F238E27FC236}">
                <a16:creationId xmlns:a16="http://schemas.microsoft.com/office/drawing/2014/main" id="{7008CCE1-D226-0F40-98A0-9EB5CBE5142F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5">
            <a:extLst>
              <a:ext uri="{FF2B5EF4-FFF2-40B4-BE49-F238E27FC236}">
                <a16:creationId xmlns:a16="http://schemas.microsoft.com/office/drawing/2014/main" id="{7AF74E9F-CA39-C245-84B3-D4D34B4FA6AE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8475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20D68300-AC42-8148-9B1D-7FCC51D9FA9B}"/>
              </a:ext>
            </a:extLst>
          </p:cNvPr>
          <p:cNvSpPr/>
          <p:nvPr/>
        </p:nvSpPr>
        <p:spPr>
          <a:xfrm>
            <a:off x="9162616" y="1576824"/>
            <a:ext cx="2809644" cy="941102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组织机构及角色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BD3BBE-16D6-EA43-AF88-5D70BF403238}"/>
              </a:ext>
            </a:extLst>
          </p:cNvPr>
          <p:cNvSpPr/>
          <p:nvPr/>
        </p:nvSpPr>
        <p:spPr>
          <a:xfrm>
            <a:off x="404039" y="1743742"/>
            <a:ext cx="2169042" cy="77418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zh-CN" alt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组织机构</a:t>
            </a:r>
            <a:endParaRPr lang="en-US" sz="22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85F43A3-5B27-E642-BF0D-CCDB4316DD41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1488560" y="2517926"/>
            <a:ext cx="0" cy="343630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AD7169B3-4900-FD49-B907-627130E0A26C}"/>
              </a:ext>
            </a:extLst>
          </p:cNvPr>
          <p:cNvSpPr/>
          <p:nvPr/>
        </p:nvSpPr>
        <p:spPr>
          <a:xfrm>
            <a:off x="2169046" y="2919636"/>
            <a:ext cx="1279186" cy="77418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en-US" altLang="zh-CN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lang="zh-CN" alt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部门</a:t>
            </a:r>
            <a:endParaRPr lang="en-US" sz="22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C62F137-63FD-8D4B-895F-A79444328BDC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1488560" y="3306728"/>
            <a:ext cx="6804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0DD76D3-78C8-AE44-AD1D-A938C5B7DECA}"/>
              </a:ext>
            </a:extLst>
          </p:cNvPr>
          <p:cNvSpPr/>
          <p:nvPr/>
        </p:nvSpPr>
        <p:spPr>
          <a:xfrm>
            <a:off x="2169046" y="4612633"/>
            <a:ext cx="1279186" cy="77418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en-US" altLang="zh-CN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部门</a:t>
            </a:r>
            <a:endParaRPr lang="en-US" sz="22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DC2DCCA-87D4-FE4E-9791-D272E4E6A581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1488560" y="4999725"/>
            <a:ext cx="6804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DDFC6988-4DF4-EE4F-B918-D1BE0D0168F5}"/>
              </a:ext>
            </a:extLst>
          </p:cNvPr>
          <p:cNvSpPr/>
          <p:nvPr/>
        </p:nvSpPr>
        <p:spPr>
          <a:xfrm>
            <a:off x="5826643" y="2919636"/>
            <a:ext cx="1759620" cy="77418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en-US" altLang="zh-CN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A1</a:t>
            </a:r>
            <a:r>
              <a:rPr lang="zh-CN" alt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部门</a:t>
            </a:r>
            <a:endParaRPr lang="en-US" sz="22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7A16FAF-7D7C-F244-AAB1-B3B6FDA4663B}"/>
              </a:ext>
            </a:extLst>
          </p:cNvPr>
          <p:cNvCxnSpPr>
            <a:cxnSpLocks/>
            <a:stCxn id="16" idx="3"/>
            <a:endCxn id="24" idx="1"/>
          </p:cNvCxnSpPr>
          <p:nvPr/>
        </p:nvCxnSpPr>
        <p:spPr>
          <a:xfrm>
            <a:off x="3448232" y="3306728"/>
            <a:ext cx="23784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279D050-BE17-C346-8661-2EEBACEFCA33}"/>
              </a:ext>
            </a:extLst>
          </p:cNvPr>
          <p:cNvCxnSpPr>
            <a:cxnSpLocks/>
          </p:cNvCxnSpPr>
          <p:nvPr/>
        </p:nvCxnSpPr>
        <p:spPr>
          <a:xfrm>
            <a:off x="5222557" y="3306728"/>
            <a:ext cx="0" cy="24986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4AC56DA-3B59-CC45-998C-B56D1EA3DC8D}"/>
              </a:ext>
            </a:extLst>
          </p:cNvPr>
          <p:cNvSpPr/>
          <p:nvPr/>
        </p:nvSpPr>
        <p:spPr>
          <a:xfrm>
            <a:off x="5860509" y="4235306"/>
            <a:ext cx="1725754" cy="77418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 fontAlgn="auto"/>
            <a:r>
              <a:rPr lang="en-US" altLang="zh-CN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A2</a:t>
            </a:r>
            <a:r>
              <a:rPr lang="zh-CN" altLang="en-US" sz="2200" noProof="1">
                <a:latin typeface="Microsoft YaHei" panose="020B0503020204020204" pitchFamily="34" charset="-122"/>
                <a:ea typeface="Microsoft YaHei" panose="020B0503020204020204" pitchFamily="34" charset="-122"/>
              </a:rPr>
              <a:t>部门</a:t>
            </a:r>
            <a:endParaRPr lang="en-US" sz="2200" noProof="1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0062EF0-D7C3-3C46-B1EB-6351849E6E92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5222557" y="4622398"/>
            <a:ext cx="6379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CAC5847-0399-F643-AA47-DFF4C8942274}"/>
              </a:ext>
            </a:extLst>
          </p:cNvPr>
          <p:cNvCxnSpPr>
            <a:cxnSpLocks/>
          </p:cNvCxnSpPr>
          <p:nvPr/>
        </p:nvCxnSpPr>
        <p:spPr>
          <a:xfrm>
            <a:off x="3274829" y="5386817"/>
            <a:ext cx="577438" cy="4032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66D42D3C-F95B-1441-BEFB-98E73B4B9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2267" y="5673123"/>
            <a:ext cx="571500" cy="825500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24EC089-7159-094B-AA1D-5A19E1C74EE0}"/>
              </a:ext>
            </a:extLst>
          </p:cNvPr>
          <p:cNvCxnSpPr>
            <a:cxnSpLocks/>
          </p:cNvCxnSpPr>
          <p:nvPr/>
        </p:nvCxnSpPr>
        <p:spPr>
          <a:xfrm>
            <a:off x="5234500" y="5371085"/>
            <a:ext cx="577438" cy="4032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>
            <a:extLst>
              <a:ext uri="{FF2B5EF4-FFF2-40B4-BE49-F238E27FC236}">
                <a16:creationId xmlns:a16="http://schemas.microsoft.com/office/drawing/2014/main" id="{2812E0E0-F4E6-1344-A81C-475F3020E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38" y="5657391"/>
            <a:ext cx="571500" cy="825500"/>
          </a:xfrm>
          <a:prstGeom prst="rect">
            <a:avLst/>
          </a:prstGeom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5DC3AB4-6407-8C4E-91A9-03D036B061D5}"/>
              </a:ext>
            </a:extLst>
          </p:cNvPr>
          <p:cNvCxnSpPr>
            <a:cxnSpLocks/>
          </p:cNvCxnSpPr>
          <p:nvPr/>
        </p:nvCxnSpPr>
        <p:spPr>
          <a:xfrm>
            <a:off x="7379285" y="3252353"/>
            <a:ext cx="577438" cy="4032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9B99DD8E-CF5E-7341-BB56-B83066F10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723" y="3538659"/>
            <a:ext cx="571500" cy="8255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D870C84-11C0-EC41-A34D-4B88B1398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4290" y="3538659"/>
            <a:ext cx="571500" cy="825500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AD82983-89FF-664E-97FD-C8C32CB5E5AB}"/>
              </a:ext>
            </a:extLst>
          </p:cNvPr>
          <p:cNvCxnSpPr>
            <a:cxnSpLocks/>
          </p:cNvCxnSpPr>
          <p:nvPr/>
        </p:nvCxnSpPr>
        <p:spPr>
          <a:xfrm>
            <a:off x="7379285" y="4708483"/>
            <a:ext cx="577438" cy="40326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Picture 51">
            <a:extLst>
              <a:ext uri="{FF2B5EF4-FFF2-40B4-BE49-F238E27FC236}">
                <a16:creationId xmlns:a16="http://schemas.microsoft.com/office/drawing/2014/main" id="{8FE4C0BA-CD36-4549-BD7B-13BCAAA67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723" y="5016054"/>
            <a:ext cx="571500" cy="82550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4A253263-3C60-354E-BA40-31732B8AF6C9}"/>
              </a:ext>
            </a:extLst>
          </p:cNvPr>
          <p:cNvSpPr txBox="1"/>
          <p:nvPr/>
        </p:nvSpPr>
        <p:spPr>
          <a:xfrm>
            <a:off x="3805551" y="527786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张三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8DFA005-4428-8340-901A-D7FC6F7EAE2B}"/>
              </a:ext>
            </a:extLst>
          </p:cNvPr>
          <p:cNvSpPr txBox="1"/>
          <p:nvPr/>
        </p:nvSpPr>
        <p:spPr>
          <a:xfrm>
            <a:off x="5795788" y="526334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李四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2B896F-0FD4-F544-8E1C-4BB75D9956E6}"/>
              </a:ext>
            </a:extLst>
          </p:cNvPr>
          <p:cNvSpPr txBox="1"/>
          <p:nvPr/>
        </p:nvSpPr>
        <p:spPr>
          <a:xfrm>
            <a:off x="7951321" y="467393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刘一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CF1F987-5330-5043-ACB9-44B0A5BDC445}"/>
              </a:ext>
            </a:extLst>
          </p:cNvPr>
          <p:cNvSpPr txBox="1"/>
          <p:nvPr/>
        </p:nvSpPr>
        <p:spPr>
          <a:xfrm>
            <a:off x="7919307" y="301470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陈二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ADE7453-9B24-0746-BA1F-A85C3DD45D73}"/>
              </a:ext>
            </a:extLst>
          </p:cNvPr>
          <p:cNvSpPr txBox="1"/>
          <p:nvPr/>
        </p:nvSpPr>
        <p:spPr>
          <a:xfrm>
            <a:off x="8952363" y="301470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赵六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1C4B4AA-E842-6E49-8CF4-884E7A348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089" y="5681852"/>
            <a:ext cx="571500" cy="82550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0434A706-1339-7845-99ED-21A8C0F58F4B}"/>
              </a:ext>
            </a:extLst>
          </p:cNvPr>
          <p:cNvSpPr txBox="1"/>
          <p:nvPr/>
        </p:nvSpPr>
        <p:spPr>
          <a:xfrm>
            <a:off x="6640373" y="528659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张三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6E2956B-3478-1F49-A85A-EDD1379552F1}"/>
              </a:ext>
            </a:extLst>
          </p:cNvPr>
          <p:cNvSpPr/>
          <p:nvPr/>
        </p:nvSpPr>
        <p:spPr>
          <a:xfrm>
            <a:off x="7916352" y="5837507"/>
            <a:ext cx="736782" cy="12347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89FEC0B1-9010-0B44-80E4-6DA6DED032E0}"/>
              </a:ext>
            </a:extLst>
          </p:cNvPr>
          <p:cNvSpPr/>
          <p:nvPr/>
        </p:nvSpPr>
        <p:spPr>
          <a:xfrm>
            <a:off x="5723923" y="6459905"/>
            <a:ext cx="736782" cy="126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42AB8B5F-DEED-5A4F-B975-85BC4DA1C701}"/>
              </a:ext>
            </a:extLst>
          </p:cNvPr>
          <p:cNvSpPr/>
          <p:nvPr/>
        </p:nvSpPr>
        <p:spPr>
          <a:xfrm>
            <a:off x="3805551" y="6502689"/>
            <a:ext cx="736782" cy="12347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2BF7FFF7-4435-AC41-87A8-4A326A6B2829}"/>
              </a:ext>
            </a:extLst>
          </p:cNvPr>
          <p:cNvSpPr/>
          <p:nvPr/>
        </p:nvSpPr>
        <p:spPr>
          <a:xfrm>
            <a:off x="3805551" y="6618177"/>
            <a:ext cx="736782" cy="126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0351D0A4-4DDA-9044-807F-62AC8F67275E}"/>
              </a:ext>
            </a:extLst>
          </p:cNvPr>
          <p:cNvSpPr/>
          <p:nvPr/>
        </p:nvSpPr>
        <p:spPr>
          <a:xfrm>
            <a:off x="6699952" y="6486948"/>
            <a:ext cx="736782" cy="12347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F4EFBA5-EC0A-1D40-91C5-1BFE44A542A3}"/>
              </a:ext>
            </a:extLst>
          </p:cNvPr>
          <p:cNvSpPr/>
          <p:nvPr/>
        </p:nvSpPr>
        <p:spPr>
          <a:xfrm>
            <a:off x="6699952" y="6602436"/>
            <a:ext cx="736782" cy="126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C7282E2-1EAC-4346-B55B-989E29BA6779}"/>
              </a:ext>
            </a:extLst>
          </p:cNvPr>
          <p:cNvSpPr/>
          <p:nvPr/>
        </p:nvSpPr>
        <p:spPr>
          <a:xfrm>
            <a:off x="7896606" y="4395311"/>
            <a:ext cx="736782" cy="12347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509271A-03F0-9849-913F-54F48EDFBBDA}"/>
              </a:ext>
            </a:extLst>
          </p:cNvPr>
          <p:cNvSpPr/>
          <p:nvPr/>
        </p:nvSpPr>
        <p:spPr>
          <a:xfrm>
            <a:off x="8911065" y="4396057"/>
            <a:ext cx="736782" cy="126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779C994-E388-FE48-AABC-1A3D4A4E85DC}"/>
              </a:ext>
            </a:extLst>
          </p:cNvPr>
          <p:cNvSpPr/>
          <p:nvPr/>
        </p:nvSpPr>
        <p:spPr>
          <a:xfrm>
            <a:off x="9627561" y="1770905"/>
            <a:ext cx="736782" cy="12625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D565FF7-B71A-1340-864D-E03B1AB5D674}"/>
              </a:ext>
            </a:extLst>
          </p:cNvPr>
          <p:cNvSpPr/>
          <p:nvPr/>
        </p:nvSpPr>
        <p:spPr>
          <a:xfrm>
            <a:off x="9647847" y="2158410"/>
            <a:ext cx="736782" cy="12347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en-US" noProof="1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A36F55D-DD70-DE44-B4D0-0F659BD8C5BF}"/>
              </a:ext>
            </a:extLst>
          </p:cNvPr>
          <p:cNvSpPr txBox="1"/>
          <p:nvPr/>
        </p:nvSpPr>
        <p:spPr>
          <a:xfrm>
            <a:off x="10568763" y="164936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初级坐席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34B178A-31BD-1049-82A0-F0E413BC4C9D}"/>
              </a:ext>
            </a:extLst>
          </p:cNvPr>
          <p:cNvSpPr txBox="1"/>
          <p:nvPr/>
        </p:nvSpPr>
        <p:spPr>
          <a:xfrm>
            <a:off x="10568763" y="203547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高级坐席</a:t>
            </a:r>
            <a:endParaRPr lang="en-US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8" name="TextBox 58">
            <a:extLst>
              <a:ext uri="{FF2B5EF4-FFF2-40B4-BE49-F238E27FC236}">
                <a16:creationId xmlns:a16="http://schemas.microsoft.com/office/drawing/2014/main" id="{EB660988-0BE4-F04B-9167-74F515B5DD96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25">
            <a:extLst>
              <a:ext uri="{FF2B5EF4-FFF2-40B4-BE49-F238E27FC236}">
                <a16:creationId xmlns:a16="http://schemas.microsoft.com/office/drawing/2014/main" id="{4F1C4C2F-66B6-D048-8FCC-6EFFD733B8F2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90508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C5C9397-6254-4FA0-AFAA-855C5FB09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22" y="251261"/>
            <a:ext cx="6582037" cy="1325563"/>
          </a:xfrm>
        </p:spPr>
        <p:txBody>
          <a:bodyPr/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用户和组：系统角色</a:t>
            </a:r>
            <a:endParaRPr 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CC548E-2B98-2244-90A3-C9701B2E9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651" y="1576824"/>
            <a:ext cx="5949994" cy="4911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58">
            <a:extLst>
              <a:ext uri="{FF2B5EF4-FFF2-40B4-BE49-F238E27FC236}">
                <a16:creationId xmlns:a16="http://schemas.microsoft.com/office/drawing/2014/main" id="{E89F22EC-B810-D24B-9891-56F69B677E0F}"/>
              </a:ext>
            </a:extLst>
          </p:cNvPr>
          <p:cNvSpPr txBox="1"/>
          <p:nvPr/>
        </p:nvSpPr>
        <p:spPr>
          <a:xfrm>
            <a:off x="7993065" y="625163"/>
            <a:ext cx="1943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账号体系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25">
            <a:extLst>
              <a:ext uri="{FF2B5EF4-FFF2-40B4-BE49-F238E27FC236}">
                <a16:creationId xmlns:a16="http://schemas.microsoft.com/office/drawing/2014/main" id="{EB02823F-7E86-B945-9809-0816A6F6FA9F}"/>
              </a:ext>
            </a:extLst>
          </p:cNvPr>
          <p:cNvSpPr txBox="1"/>
          <p:nvPr/>
        </p:nvSpPr>
        <p:spPr>
          <a:xfrm>
            <a:off x="7993065" y="25583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春松客服大讲堂</a:t>
            </a:r>
            <a:endParaRPr 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00373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rgbClr val="4598EE"/>
            </a:gs>
            <a:gs pos="100000">
              <a:srgbClr val="1272C4"/>
            </a:gs>
          </a:gsLst>
          <a:lin ang="5400000" scaled="0"/>
        </a:gradFill>
        <a:ln>
          <a:noFill/>
        </a:ln>
      </a:spPr>
      <a:bodyPr anchor="ctr"/>
      <a:lstStyle>
        <a:defPPr algn="ctr" fontAlgn="auto">
          <a:defRPr noProof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atopera_Workshop_招聘机器人3" id="{32C80897-EDE8-F541-9DDA-3E74D120CFCF}" vid="{76310001-9CE8-7A42-9061-A2C664E19A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1098</TotalTime>
  <Words>1088</Words>
  <Application>Microsoft Office PowerPoint</Application>
  <PresentationFormat>宽屏</PresentationFormat>
  <Paragraphs>245</Paragraphs>
  <Slides>31</Slides>
  <Notes>11</Notes>
  <HiddenSlides>1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8" baseType="lpstr">
      <vt:lpstr>微软雅黑</vt:lpstr>
      <vt:lpstr>微软雅黑</vt:lpstr>
      <vt:lpstr>Arial</vt:lpstr>
      <vt:lpstr>Calibri Light</vt:lpstr>
      <vt:lpstr>优设标题黑</vt:lpstr>
      <vt:lpstr>Calibri</vt:lpstr>
      <vt:lpstr>Office Theme</vt:lpstr>
      <vt:lpstr>PowerPoint 演示文稿</vt:lpstr>
      <vt:lpstr>PowerPoint 演示文稿</vt:lpstr>
      <vt:lpstr>PowerPoint 演示文稿</vt:lpstr>
      <vt:lpstr>自我介绍</vt:lpstr>
      <vt:lpstr>分享大纲</vt:lpstr>
      <vt:lpstr>账号模块的设计</vt:lpstr>
      <vt:lpstr>资源的管理</vt:lpstr>
      <vt:lpstr>组织机构及角色</vt:lpstr>
      <vt:lpstr>用户和组：系统角色</vt:lpstr>
      <vt:lpstr>系统角色：展开</vt:lpstr>
      <vt:lpstr>系统角色：创建</vt:lpstr>
      <vt:lpstr>用户和组：组织机构</vt:lpstr>
      <vt:lpstr>组织机构：技能组</vt:lpstr>
      <vt:lpstr>组织机构：地区设置</vt:lpstr>
      <vt:lpstr>组织机构：添加人员</vt:lpstr>
      <vt:lpstr>用户和组：用户账号</vt:lpstr>
      <vt:lpstr>权限的调整</vt:lpstr>
      <vt:lpstr>PowerPoint 演示文稿</vt:lpstr>
      <vt:lpstr>单点登录</vt:lpstr>
      <vt:lpstr>单点登录的好处</vt:lpstr>
      <vt:lpstr>登入的限制</vt:lpstr>
      <vt:lpstr>客服的状态设置</vt:lpstr>
      <vt:lpstr>状态分类</vt:lpstr>
      <vt:lpstr>状态分类</vt:lpstr>
      <vt:lpstr>状态机转移</vt:lpstr>
      <vt:lpstr>坐席状态设定规则</vt:lpstr>
      <vt:lpstr>坐席状态设定规则</vt:lpstr>
      <vt:lpstr>代码讲解</vt:lpstr>
      <vt:lpstr>代码结构</vt:lpstr>
      <vt:lpstr>PowerPoint 演示文稿</vt:lpstr>
      <vt:lpstr>资源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Hai Liang Wang</dc:creator>
  <cp:lastModifiedBy>WANG Hai Liang</cp:lastModifiedBy>
  <cp:revision>1074</cp:revision>
  <dcterms:created xsi:type="dcterms:W3CDTF">2018-12-15T14:21:46Z</dcterms:created>
  <dcterms:modified xsi:type="dcterms:W3CDTF">2021-11-28T11:47:25Z</dcterms:modified>
</cp:coreProperties>
</file>

<file path=docProps/thumbnail.jpeg>
</file>